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17"/>
  </p:notesMasterIdLst>
  <p:handoutMasterIdLst>
    <p:handoutMasterId r:id="rId18"/>
  </p:handoutMasterIdLst>
  <p:sldIdLst>
    <p:sldId id="322" r:id="rId6"/>
    <p:sldId id="440" r:id="rId7"/>
    <p:sldId id="445" r:id="rId8"/>
    <p:sldId id="503" r:id="rId9"/>
    <p:sldId id="504" r:id="rId10"/>
    <p:sldId id="505" r:id="rId11"/>
    <p:sldId id="506" r:id="rId12"/>
    <p:sldId id="507" r:id="rId13"/>
    <p:sldId id="508" r:id="rId14"/>
    <p:sldId id="509" r:id="rId15"/>
    <p:sldId id="321" r:id="rId16"/>
  </p:sldIdLst>
  <p:sldSz cx="12192000" cy="6858000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5FF50F0-7D3C-C108-8392-BC41799233A8}" name="Borkovcová Jitka" initials="JB" userId="S::Jitka.Borkovcova@mze.gov.cz::da7988c6-9378-4044-b506-427564ec307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339"/>
    <a:srgbClr val="FFAA00"/>
    <a:srgbClr val="FCF9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940675A-B579-460E-94D1-54222C63F5D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Střední styl 3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Bez stylu, mřížka tabulky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90" autoAdjust="0"/>
  </p:normalViewPr>
  <p:slideViewPr>
    <p:cSldViewPr snapToGrid="0">
      <p:cViewPr varScale="1">
        <p:scale>
          <a:sx n="63" d="100"/>
          <a:sy n="63" d="100"/>
        </p:scale>
        <p:origin x="728" y="56"/>
      </p:cViewPr>
      <p:guideLst/>
    </p:cSldViewPr>
  </p:slideViewPr>
  <p:outlineViewPr>
    <p:cViewPr>
      <p:scale>
        <a:sx n="33" d="100"/>
        <a:sy n="33" d="100"/>
      </p:scale>
      <p:origin x="0" y="-278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388"/>
    </p:cViewPr>
  </p:sorterViewPr>
  <p:notesViewPr>
    <p:cSldViewPr snapToGrid="0">
      <p:cViewPr varScale="1">
        <p:scale>
          <a:sx n="78" d="100"/>
          <a:sy n="78" d="100"/>
        </p:scale>
        <p:origin x="303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AAA8C26C-A5C7-FEBB-5817-23C01B253BD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D14BA7B-26B5-E96E-C8C9-7588E7704A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7E867F-565A-4AA7-8E4F-4FA570E673F5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483ED85-3746-16C5-9929-AFA9A18280C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0233FDE4-5845-9F64-3FC8-F0AADA7220E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2B730F-E924-46DB-AD1A-0FB56D03548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0250086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127" userDrawn="1">
          <p15:clr>
            <a:srgbClr val="F26B43"/>
          </p15:clr>
        </p15:guide>
        <p15:guide id="2" pos="2141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EE7B8BB-D9D6-467F-9994-F012167BAEAE}" type="datetimeFigureOut">
              <a:rPr lang="cs-CZ" smtClean="0"/>
              <a:pPr/>
              <a:t>15.09.2026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Arial" panose="020B0604020202020204" pitchFamily="34" charset="0"/>
              </a:defRPr>
            </a:lvl1pPr>
          </a:lstStyle>
          <a:p>
            <a:fld id="{D658EE2B-939F-47CD-9BC5-5FD16CEF397F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352180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12049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58EE2B-939F-47CD-9BC5-5FD16CEF397F}" type="slidenum">
              <a:rPr lang="cs-CZ" smtClean="0"/>
              <a:pPr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366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502128D7-7D8E-3FD3-2966-724380720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300000" y="4889060"/>
            <a:ext cx="54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BA52893-D068-F60C-D798-56BBE2DCB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 sz="1000"/>
              <a:t>Datum (upravte přes Vložení / Záhlaví a zápatí)</a:t>
            </a:r>
            <a:endParaRPr lang="cs-CZ" sz="1000" dirty="0"/>
          </a:p>
        </p:txBody>
      </p:sp>
      <p:pic>
        <p:nvPicPr>
          <p:cNvPr id="4" name="Obrázek 10">
            <a:extLst>
              <a:ext uri="{FF2B5EF4-FFF2-40B4-BE49-F238E27FC236}">
                <a16:creationId xmlns:a16="http://schemas.microsoft.com/office/drawing/2014/main" id="{AAD2B57F-7166-5E97-E7C6-E3E959B05F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84000" y="641675"/>
            <a:ext cx="27686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810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delším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4">
            <a:extLst>
              <a:ext uri="{FF2B5EF4-FFF2-40B4-BE49-F238E27FC236}">
                <a16:creationId xmlns:a16="http://schemas.microsoft.com/office/drawing/2014/main" id="{7473603A-9A71-A5BE-90CC-15D3F78F5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0" y="2761200"/>
            <a:ext cx="63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5400000" y="4889060"/>
            <a:ext cx="63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C0A512B-87B3-F68E-A07D-6BE85F3B1A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00000" y="6300000"/>
            <a:ext cx="2700000" cy="365125"/>
          </a:xfrm>
        </p:spPr>
        <p:txBody>
          <a:bodyPr/>
          <a:lstStyle/>
          <a:p>
            <a:r>
              <a:rPr lang="cs-CZ" sz="1000"/>
              <a:t>Datum (upravte přes Vložení / Záhlaví a zápatí)</a:t>
            </a:r>
            <a:endParaRPr lang="cs-CZ" sz="1000" dirty="0"/>
          </a:p>
        </p:txBody>
      </p:sp>
      <p:pic>
        <p:nvPicPr>
          <p:cNvPr id="5" name="Obrázek 10">
            <a:extLst>
              <a:ext uri="{FF2B5EF4-FFF2-40B4-BE49-F238E27FC236}">
                <a16:creationId xmlns:a16="http://schemas.microsoft.com/office/drawing/2014/main" id="{B7B8D80F-FEAB-4D5A-6FFB-031A34801B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84000" y="641675"/>
            <a:ext cx="27686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05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431" userDrawn="1">
          <p15:clr>
            <a:srgbClr val="9FCC3B"/>
          </p15:clr>
        </p15:guide>
        <p15:guide id="2" orient="horz" pos="404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fotk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4">
            <a:extLst>
              <a:ext uri="{FF2B5EF4-FFF2-40B4-BE49-F238E27FC236}">
                <a16:creationId xmlns:a16="http://schemas.microsoft.com/office/drawing/2014/main" id="{8070EA4A-40B1-DA62-574C-9DCACDCD5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84000" y="4889060"/>
            <a:ext cx="54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sp>
        <p:nvSpPr>
          <p:cNvPr id="6" name="Zástupný symbol obrázku 5">
            <a:extLst>
              <a:ext uri="{FF2B5EF4-FFF2-40B4-BE49-F238E27FC236}">
                <a16:creationId xmlns:a16="http://schemas.microsoft.com/office/drawing/2014/main" id="{9F0403E7-BC0D-3F6B-6A17-DC5CF67E19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C8B01576-526C-976B-40A0-8AE039F8B1D7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84000" y="6300000"/>
            <a:ext cx="2700000" cy="365125"/>
          </a:xfrm>
        </p:spPr>
        <p:txBody>
          <a:bodyPr/>
          <a:lstStyle/>
          <a:p>
            <a:r>
              <a:rPr lang="cs-CZ" sz="1000"/>
              <a:t>Datum (upravte přes Vložení / Záhlaví a zápatí)</a:t>
            </a:r>
            <a:endParaRPr lang="cs-CZ" sz="1000" dirty="0"/>
          </a:p>
        </p:txBody>
      </p:sp>
      <p:pic>
        <p:nvPicPr>
          <p:cNvPr id="2" name="Obrázek 10">
            <a:extLst>
              <a:ext uri="{FF2B5EF4-FFF2-40B4-BE49-F238E27FC236}">
                <a16:creationId xmlns:a16="http://schemas.microsoft.com/office/drawing/2014/main" id="{8ED6A96E-8BBA-3011-6002-CAF76BAF4D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84000" y="641675"/>
            <a:ext cx="27686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01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1 slou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3"/>
                </a:solidFill>
              </a:defRPr>
            </a:lvl2pPr>
            <a:lvl3pPr marL="756000" indent="-215900">
              <a:defRPr>
                <a:solidFill>
                  <a:schemeClr val="accent5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375331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2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9999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3"/>
                </a:solidFill>
              </a:defRPr>
            </a:lvl2pPr>
            <a:lvl3pPr marL="756000" indent="-215900">
              <a:defRPr>
                <a:solidFill>
                  <a:schemeClr val="accent5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61E6238-91D7-F301-8E55-3A3882F42349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408000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3"/>
                </a:solidFill>
              </a:defRPr>
            </a:lvl2pPr>
            <a:lvl3pPr marL="756000" indent="-215900">
              <a:defRPr>
                <a:solidFill>
                  <a:schemeClr val="accent5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471361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velké pís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76B5B2F9-9B38-E06E-F6ED-5FBCCF60C9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CB3B8F72-81EF-7424-29F6-9D2F8F099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542EAAF-B3F6-CAE0-6484-DFD0272FABD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92DDB9F2-4790-E840-CAF2-1691CC1CAD5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620019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malé písm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D03D6556-637F-4A8E-646E-74DDCEC0C1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59F83DFA-BC41-5DD9-FAAD-A5C442FE20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0BE8914-56C4-91C5-E53C-FAA470F6FC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12BBF46-FD9B-F358-D298-A9F09D3321E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070550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nímek s nadpisem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2768486"/>
            <a:ext cx="9900000" cy="1916866"/>
          </a:xfrm>
        </p:spPr>
        <p:txBody>
          <a:bodyPr anchor="t"/>
          <a:lstStyle>
            <a:lvl1pPr>
              <a:lnSpc>
                <a:spcPct val="100000"/>
              </a:lnSpc>
              <a:defRPr sz="37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DE0CB16-C6A2-E5A0-D41F-4043BDFE2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80103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B2972142-5947-7CE2-87C4-76273AB9A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C4D8B83D-4F13-73F1-A6FB-F2D3FDE26A4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84000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2" name="Zástupný obsah 10">
            <a:extLst>
              <a:ext uri="{FF2B5EF4-FFF2-40B4-BE49-F238E27FC236}">
                <a16:creationId xmlns:a16="http://schemas.microsoft.com/office/drawing/2014/main" id="{66312AE8-F8DA-9BE0-CDEA-EBB8AC1D28A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220799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E0028AA-8191-8AC0-CA9B-E9E97C481F6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C4A29AD-99A7-0114-9205-C9A17DF2295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022323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3600" cy="594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9AB1A28-726C-70D7-6F65-D304F6CA8E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470DB23-02F9-7A0D-0BE3-B7B3966762C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4622E57-4DBB-EC34-C3CF-564E6511DEF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991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9" name="Zástupný obsah 5">
            <a:extLst>
              <a:ext uri="{FF2B5EF4-FFF2-40B4-BE49-F238E27FC236}">
                <a16:creationId xmlns:a16="http://schemas.microsoft.com/office/drawing/2014/main" id="{DB9075DF-D594-9AF7-F5CE-1A9B3B43E33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143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13" name="Zástupný symbol pro zápatí 12">
            <a:extLst>
              <a:ext uri="{FF2B5EF4-FFF2-40B4-BE49-F238E27FC236}">
                <a16:creationId xmlns:a16="http://schemas.microsoft.com/office/drawing/2014/main" id="{1A8F4358-2A52-2A18-7EDD-D3ECE711529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14" name="Zástupný symbol pro číslo snímku 13">
            <a:extLst>
              <a:ext uri="{FF2B5EF4-FFF2-40B4-BE49-F238E27FC236}">
                <a16:creationId xmlns:a16="http://schemas.microsoft.com/office/drawing/2014/main" id="{20237B32-11C6-7270-3AEA-E7E23F49ED8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4631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obsah 5">
            <a:extLst>
              <a:ext uri="{FF2B5EF4-FFF2-40B4-BE49-F238E27FC236}">
                <a16:creationId xmlns:a16="http://schemas.microsoft.com/office/drawing/2014/main" id="{7A34AA89-518C-D6AC-CDB3-0DE9D45730B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F5C06968-058F-D011-06D6-01032E89CEFD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3992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98355326-2F70-4A4F-590D-CC40624BFECC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14399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2" name="Zástupný symbol pro zápatí 11">
            <a:extLst>
              <a:ext uri="{FF2B5EF4-FFF2-40B4-BE49-F238E27FC236}">
                <a16:creationId xmlns:a16="http://schemas.microsoft.com/office/drawing/2014/main" id="{D557F747-0911-C7A1-CF9E-8B93A0D34E4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9EE5B781-3009-59D3-CA15-ABA5CF8E6A1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830137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 a šip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5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id="{54483967-348E-1705-D735-D2E72F6E9E5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pic>
        <p:nvPicPr>
          <p:cNvPr id="5" name="Obrázek 5">
            <a:extLst>
              <a:ext uri="{FF2B5EF4-FFF2-40B4-BE49-F238E27FC236}">
                <a16:creationId xmlns:a16="http://schemas.microsoft.com/office/drawing/2014/main" id="{A2AE4F48-9024-7B16-C32E-04A66F4846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984507" y="3901221"/>
            <a:ext cx="359027" cy="301120"/>
          </a:xfrm>
          <a:prstGeom prst="rect">
            <a:avLst/>
          </a:prstGeom>
          <a:noFill/>
        </p:spPr>
      </p:pic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5AA7E03-01D9-B07D-DAC8-A0D961BD4E29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5378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pic>
        <p:nvPicPr>
          <p:cNvPr id="6" name="Obrázek 11">
            <a:extLst>
              <a:ext uri="{FF2B5EF4-FFF2-40B4-BE49-F238E27FC236}">
                <a16:creationId xmlns:a16="http://schemas.microsoft.com/office/drawing/2014/main" id="{336C0724-BE0D-E299-335E-715E7086B3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838866" y="3901221"/>
            <a:ext cx="359027" cy="301120"/>
          </a:xfrm>
          <a:prstGeom prst="rect">
            <a:avLst/>
          </a:prstGeom>
        </p:spPr>
      </p:pic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8D130518-2DFE-65CD-F1E0-481FB08053DB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3916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</p:txBody>
      </p:sp>
      <p:sp>
        <p:nvSpPr>
          <p:cNvPr id="14" name="Zástupný symbol pro zápatí 13">
            <a:extLst>
              <a:ext uri="{FF2B5EF4-FFF2-40B4-BE49-F238E27FC236}">
                <a16:creationId xmlns:a16="http://schemas.microsoft.com/office/drawing/2014/main" id="{E00ACC74-32A2-A747-1A05-231D26293D9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15" name="Zástupný symbol pro číslo snímku 14">
            <a:extLst>
              <a:ext uri="{FF2B5EF4-FFF2-40B4-BE49-F238E27FC236}">
                <a16:creationId xmlns:a16="http://schemas.microsoft.com/office/drawing/2014/main" id="{A852988D-31C5-8379-B8D8-ECF77EE260B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941554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2451600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FD20CD3-E50C-13A7-2C60-49AE1CDC314B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0" name="Zástupný obsah 5">
            <a:extLst>
              <a:ext uri="{FF2B5EF4-FFF2-40B4-BE49-F238E27FC236}">
                <a16:creationId xmlns:a16="http://schemas.microsoft.com/office/drawing/2014/main" id="{51267E13-017A-FA42-3696-A709BF366FE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B6371CD7-324B-BD83-72D0-5C8ADD9E45E2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2" name="Zástupný obsah 5">
            <a:extLst>
              <a:ext uri="{FF2B5EF4-FFF2-40B4-BE49-F238E27FC236}">
                <a16:creationId xmlns:a16="http://schemas.microsoft.com/office/drawing/2014/main" id="{4E59EBA1-93E0-800C-CBBA-EBB35E471C2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806000"/>
            <a:ext cx="2430000" cy="1432800"/>
          </a:xfrm>
        </p:spPr>
        <p:txBody>
          <a:bodyPr/>
          <a:lstStyle>
            <a:lvl1pPr marL="216000" indent="-216000"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9" name="Zástupný symbol pro zápatí 18">
            <a:extLst>
              <a:ext uri="{FF2B5EF4-FFF2-40B4-BE49-F238E27FC236}">
                <a16:creationId xmlns:a16="http://schemas.microsoft.com/office/drawing/2014/main" id="{25660FB1-C0FB-7408-4741-35CAAC28464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20" name="Zástupný symbol pro číslo snímku 19">
            <a:extLst>
              <a:ext uri="{FF2B5EF4-FFF2-40B4-BE49-F238E27FC236}">
                <a16:creationId xmlns:a16="http://schemas.microsoft.com/office/drawing/2014/main" id="{8ADE0588-CC18-5472-FFB5-C09CB51DEB01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292868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 a popi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1942842"/>
          </a:xfrm>
        </p:spPr>
        <p:txBody>
          <a:bodyPr/>
          <a:lstStyle/>
          <a:p>
            <a:r>
              <a:rPr lang="cs-CZ"/>
              <a:t>Kliknutím na ikonu přidáte obrázek.</a:t>
            </a:r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72A12D07-1105-1BE9-FBE1-794E698D25C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6" name="Zástupný obsah 5">
            <a:extLst>
              <a:ext uri="{FF2B5EF4-FFF2-40B4-BE49-F238E27FC236}">
                <a16:creationId xmlns:a16="http://schemas.microsoft.com/office/drawing/2014/main" id="{1A52B263-6FBA-DC44-269B-7B3D5987817E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8" name="Zástupný obsah 5">
            <a:extLst>
              <a:ext uri="{FF2B5EF4-FFF2-40B4-BE49-F238E27FC236}">
                <a16:creationId xmlns:a16="http://schemas.microsoft.com/office/drawing/2014/main" id="{41877094-42C3-189E-49F1-6E9D14E111C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19" name="Zástupný obsah 5">
            <a:extLst>
              <a:ext uri="{FF2B5EF4-FFF2-40B4-BE49-F238E27FC236}">
                <a16:creationId xmlns:a16="http://schemas.microsoft.com/office/drawing/2014/main" id="{0AB5FF7F-4FAE-A457-3B4A-944E9DAB4405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D014088-7207-682F-7377-6A6C7697C16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3CAF6A0-5C21-17A5-818B-3F227687A3B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201656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6" name="Zástupný text 8">
            <a:extLst>
              <a:ext uri="{FF2B5EF4-FFF2-40B4-BE49-F238E27FC236}">
                <a16:creationId xmlns:a16="http://schemas.microsoft.com/office/drawing/2014/main" id="{71377C2C-DCAC-271D-133C-E1078A5726A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AC8619C-2FDE-A746-00E6-B146E6BFF6B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54880" y="2278067"/>
            <a:ext cx="6743520" cy="3960000"/>
          </a:xfrm>
        </p:spPr>
        <p:txBody>
          <a:bodyPr/>
          <a:lstStyle/>
          <a:p>
            <a:r>
              <a:rPr lang="cs-CZ"/>
              <a:t>Kliknutím na ikonu přidáte graf.</a:t>
            </a:r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BE034E63-8687-A056-6A94-04D1AB3BB811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BC3879F2-9DD8-31A5-BC34-B044B97C5AE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338423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obsah 3">
            <a:extLst>
              <a:ext uri="{FF2B5EF4-FFF2-40B4-BE49-F238E27FC236}">
                <a16:creationId xmlns:a16="http://schemas.microsoft.com/office/drawing/2014/main" id="{4E3AB5FD-ECA8-C757-228F-447400E6833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4404926" y="2278067"/>
            <a:ext cx="7090390" cy="3960000"/>
          </a:xfrm>
        </p:spPr>
        <p:txBody>
          <a:bodyPr/>
          <a:lstStyle/>
          <a:p>
            <a:r>
              <a:rPr lang="cs-CZ"/>
              <a:t>Kliknutím na ikonu přidáte tabulku.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8B7AC32-9EA0-3F39-4CE1-5C81EC68B18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7925BAD9-B59E-8DB0-F668-E12B03DB65A0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1579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318003C6-E156-BF1F-3F13-2BFD4D14E46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14ECE8FE-3582-DBBF-450F-BF8BF0FA15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06400" y="2278068"/>
            <a:ext cx="7092000" cy="3960000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na ikonu přidáte obrázek.</a:t>
            </a:r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1A7E3A63-E375-563C-1253-37A483B9F830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D75B6C91-DC7E-7FC4-7F0A-DB8B490FC14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055976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D3215B61-A66C-BC88-B0C4-F31B096B7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91FEE2B-F968-0F73-328B-8D447B522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792740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52807DAB-39BD-E8F3-540F-9C04ACE60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82380DA0-73F1-31EF-1576-EDA2AAEAFA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469063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 a shrnut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6048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A39C14E6-7CAD-5995-FE58-D120A82F1C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5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obsah 4">
            <a:extLst>
              <a:ext uri="{FF2B5EF4-FFF2-40B4-BE49-F238E27FC236}">
                <a16:creationId xmlns:a16="http://schemas.microsoft.com/office/drawing/2014/main" id="{13216B9F-173D-3444-FA5C-D2CC92F697DA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1619250" y="2160588"/>
            <a:ext cx="8964613" cy="3959225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cs-CZ" dirty="0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B19B747F-787F-25BA-23D1-0E4A6D2FABF2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254956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 a poděkov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4">
            <a:extLst>
              <a:ext uri="{FF2B5EF4-FFF2-40B4-BE49-F238E27FC236}">
                <a16:creationId xmlns:a16="http://schemas.microsoft.com/office/drawing/2014/main" id="{C7FE1D87-8604-EDDA-479C-DD25A4519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/>
              <a:t>Kliknutím lze upravit styl.</a:t>
            </a:r>
            <a:endParaRPr lang="cs-CZ" dirty="0"/>
          </a:p>
        </p:txBody>
      </p:sp>
      <p:sp>
        <p:nvSpPr>
          <p:cNvPr id="5" name="Podnadpis 2">
            <a:extLst>
              <a:ext uri="{FF2B5EF4-FFF2-40B4-BE49-F238E27FC236}">
                <a16:creationId xmlns:a16="http://schemas.microsoft.com/office/drawing/2014/main" id="{8BA64B1C-F89E-C9AD-B9BC-F79E6261E7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9060"/>
            <a:ext cx="5400000" cy="1223416"/>
          </a:xfr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cs-CZ" dirty="0"/>
          </a:p>
        </p:txBody>
      </p:sp>
      <p:pic>
        <p:nvPicPr>
          <p:cNvPr id="3" name="Obrázek 10">
            <a:extLst>
              <a:ext uri="{FF2B5EF4-FFF2-40B4-BE49-F238E27FC236}">
                <a16:creationId xmlns:a16="http://schemas.microsoft.com/office/drawing/2014/main" id="{A552A8F9-CD64-D6CB-D4E7-D90CBA92358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84000" y="641675"/>
            <a:ext cx="27686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934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5" userDrawn="1">
          <p15:clr>
            <a:srgbClr val="9FCC3B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8800"/>
            <a:ext cx="54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8348E601-3A68-BEB0-2F6A-B7D30C11C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cs-CZ"/>
              <a:t>Datum (upravte přes Vložení / Záhlaví a zápatí)</a:t>
            </a:r>
            <a:endParaRPr lang="cs-CZ" dirty="0"/>
          </a:p>
        </p:txBody>
      </p:sp>
      <p:pic>
        <p:nvPicPr>
          <p:cNvPr id="3" name="Grafický objekt 2">
            <a:extLst>
              <a:ext uri="{FF2B5EF4-FFF2-40B4-BE49-F238E27FC236}">
                <a16:creationId xmlns:a16="http://schemas.microsoft.com/office/drawing/2014/main" id="{560D6B00-DE80-FB78-C5D6-A7843D1FBB7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375" y="641674"/>
            <a:ext cx="2765787" cy="15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3505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delším text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0" y="2761200"/>
            <a:ext cx="63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00000" y="4888800"/>
            <a:ext cx="63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CD2CC73D-76C0-1917-DEDC-C9EFC4A597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00000" y="6300000"/>
            <a:ext cx="2700000" cy="365125"/>
          </a:xfrm>
        </p:spPr>
        <p:txBody>
          <a:bodyPr/>
          <a:lstStyle/>
          <a:p>
            <a:r>
              <a:rPr lang="cs-CZ"/>
              <a:t>Datum (upravte přes Vložení / Záhlaví a zápatí)</a:t>
            </a:r>
            <a:endParaRPr lang="cs-CZ" dirty="0"/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F3DB3A0E-BF86-7753-495B-16ACD9ADC4D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375" y="641674"/>
            <a:ext cx="2765787" cy="15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7972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431" userDrawn="1">
          <p15:clr>
            <a:srgbClr val="9FCC3B"/>
          </p15:clr>
        </p15:guide>
        <p15:guide id="2" orient="horz" pos="404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Úvodní snímek s fotkou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4000" y="4888800"/>
            <a:ext cx="54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sp>
        <p:nvSpPr>
          <p:cNvPr id="2" name="Zástupný symbol obrázku 5">
            <a:extLst>
              <a:ext uri="{FF2B5EF4-FFF2-40B4-BE49-F238E27FC236}">
                <a16:creationId xmlns:a16="http://schemas.microsoft.com/office/drawing/2014/main" id="{CE0F9676-5C40-033F-474E-7E508A59C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86501" y="0"/>
            <a:ext cx="5905499" cy="6858000"/>
          </a:xfrm>
        </p:spPr>
        <p:txBody>
          <a:bodyPr/>
          <a:lstStyle>
            <a:lvl1pPr>
              <a:buClr>
                <a:schemeClr val="tx1"/>
              </a:buClr>
              <a:defRPr/>
            </a:lvl1pPr>
          </a:lstStyle>
          <a:p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F5FE756-8644-D8B8-4022-091220509D03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684000" y="6300000"/>
            <a:ext cx="2700000" cy="365125"/>
          </a:xfrm>
        </p:spPr>
        <p:txBody>
          <a:bodyPr/>
          <a:lstStyle/>
          <a:p>
            <a:r>
              <a:rPr lang="cs-CZ"/>
              <a:t>Datum (upravte přes Vložení / Záhlaví a zápatí)</a:t>
            </a:r>
            <a:endParaRPr lang="cs-CZ" dirty="0"/>
          </a:p>
        </p:txBody>
      </p:sp>
      <p:pic>
        <p:nvPicPr>
          <p:cNvPr id="7" name="Grafický objekt 6">
            <a:extLst>
              <a:ext uri="{FF2B5EF4-FFF2-40B4-BE49-F238E27FC236}">
                <a16:creationId xmlns:a16="http://schemas.microsoft.com/office/drawing/2014/main" id="{697B86EC-D6A0-D343-364E-8F24D35FA6C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375" y="641674"/>
            <a:ext cx="2765787" cy="15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9136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1 slou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20000" y="2278068"/>
            <a:ext cx="8964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2"/>
                </a:solidFill>
              </a:defRPr>
            </a:lvl2pPr>
            <a:lvl3pPr marL="756000" indent="-215900">
              <a:defRPr>
                <a:solidFill>
                  <a:schemeClr val="accent1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136550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nova 2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>
            <a:extLst>
              <a:ext uri="{FF2B5EF4-FFF2-40B4-BE49-F238E27FC236}">
                <a16:creationId xmlns:a16="http://schemas.microsoft.com/office/drawing/2014/main" id="{1490C522-C925-C77C-7C4E-7BC98F13B9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7" name="Zástupný text 8">
            <a:extLst>
              <a:ext uri="{FF2B5EF4-FFF2-40B4-BE49-F238E27FC236}">
                <a16:creationId xmlns:a16="http://schemas.microsoft.com/office/drawing/2014/main" id="{AC8A706E-E9A3-A0E6-C16A-E72E96C43B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9D47863E-F6CF-17A2-6CBC-A703D83C3A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19999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2"/>
                </a:solidFill>
              </a:defRPr>
            </a:lvl2pPr>
            <a:lvl3pPr marL="756000" indent="-215900">
              <a:defRPr>
                <a:solidFill>
                  <a:schemeClr val="accent1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61E6238-91D7-F301-8E55-3A3882F42349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6408000" y="2278068"/>
            <a:ext cx="4176000" cy="3960000"/>
          </a:xfrm>
        </p:spPr>
        <p:txBody>
          <a:bodyPr/>
          <a:lstStyle>
            <a:lvl1pPr marL="541338" indent="-541338">
              <a:buNone/>
              <a:defRPr/>
            </a:lvl1pPr>
            <a:lvl2pPr marL="540000" indent="0">
              <a:buNone/>
              <a:defRPr sz="1500">
                <a:solidFill>
                  <a:schemeClr val="accent2"/>
                </a:solidFill>
              </a:defRPr>
            </a:lvl2pPr>
            <a:lvl3pPr marL="756000" indent="-215900">
              <a:defRPr>
                <a:solidFill>
                  <a:schemeClr val="accent1"/>
                </a:solidFill>
              </a:defRPr>
            </a:lvl3pPr>
            <a:lvl4pPr marL="972000" indent="-215900">
              <a:defRPr sz="1200">
                <a:solidFill>
                  <a:schemeClr val="tx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84378C4-5C3D-CB3C-93A0-9AED7562CD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97700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velké písm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B7A5E06-BCD6-3357-ACF2-95D5AE140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1" name="Zástupný obsah 6">
            <a:extLst>
              <a:ext uri="{FF2B5EF4-FFF2-40B4-BE49-F238E27FC236}">
                <a16:creationId xmlns:a16="http://schemas.microsoft.com/office/drawing/2014/main" id="{EE7BA1AA-D543-683C-6B9D-B21C908CD7F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619250" y="2278063"/>
            <a:ext cx="8964613" cy="3959225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1C4B0A8A-B9A5-99F8-390C-83BC4F59D375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B9E4B5D2-57D2-14C0-0940-03F0BF7449B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259791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 - malé písm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B7A5E06-BCD6-3357-ACF2-95D5AE140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5793146E-D387-C54F-59C0-FDE8D36DC3D0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619250" y="2278063"/>
            <a:ext cx="8964613" cy="3959225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33C97833-0A43-B588-8F3A-56E294A263D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64DD3D7-A6DB-6455-5869-D994C158120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698057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ředělový snímek s nadpise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id="{28F01772-61CF-46B0-EE02-95A0FE3EA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2768400"/>
            <a:ext cx="9900000" cy="20736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AD4D042D-A96D-780B-380D-90B6A4963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57920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va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B2972142-5947-7CE2-87C4-76273AB9A1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1" name="Zástupný obsah 10">
            <a:extLst>
              <a:ext uri="{FF2B5EF4-FFF2-40B4-BE49-F238E27FC236}">
                <a16:creationId xmlns:a16="http://schemas.microsoft.com/office/drawing/2014/main" id="{C4D8B83D-4F13-73F1-A6FB-F2D3FDE26A4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684000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2" name="Zástupný obsah 10">
            <a:extLst>
              <a:ext uri="{FF2B5EF4-FFF2-40B4-BE49-F238E27FC236}">
                <a16:creationId xmlns:a16="http://schemas.microsoft.com/office/drawing/2014/main" id="{66312AE8-F8DA-9BE0-CDEA-EBB8AC1D28A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220799" y="2278069"/>
            <a:ext cx="52776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EE0028AA-8191-8AC0-CA9B-E9E97C481F6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C4A29AD-99A7-0114-9205-C9A17DF2295D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107474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3600" cy="594000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5" name="Zástupný text 8">
            <a:extLst>
              <a:ext uri="{FF2B5EF4-FFF2-40B4-BE49-F238E27FC236}">
                <a16:creationId xmlns:a16="http://schemas.microsoft.com/office/drawing/2014/main" id="{79AB1A28-726C-70D7-6F65-D304F6CA8EF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A470DB23-02F9-7A0D-0BE3-B7B3966762C1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4622E57-4DBB-EC34-C3CF-564E6511DEFC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3991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9" name="Zástupný obsah 5">
            <a:extLst>
              <a:ext uri="{FF2B5EF4-FFF2-40B4-BE49-F238E27FC236}">
                <a16:creationId xmlns:a16="http://schemas.microsoft.com/office/drawing/2014/main" id="{DB9075DF-D594-9AF7-F5CE-1A9B3B43E33D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14399" y="2278069"/>
            <a:ext cx="3384000" cy="3960000"/>
          </a:xfrm>
        </p:spPr>
        <p:txBody>
          <a:bodyPr/>
          <a:lstStyle>
            <a:lvl2pPr marL="288000" indent="-288000">
              <a:defRPr/>
            </a:lvl2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3" name="Zástupný symbol pro zápatí 12">
            <a:extLst>
              <a:ext uri="{FF2B5EF4-FFF2-40B4-BE49-F238E27FC236}">
                <a16:creationId xmlns:a16="http://schemas.microsoft.com/office/drawing/2014/main" id="{1A8F4358-2A52-2A18-7EDD-D3ECE711529B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14" name="Zástupný symbol pro číslo snímku 13">
            <a:extLst>
              <a:ext uri="{FF2B5EF4-FFF2-40B4-BE49-F238E27FC236}">
                <a16:creationId xmlns:a16="http://schemas.microsoft.com/office/drawing/2014/main" id="{20237B32-11C6-7270-3AEA-E7E23F49ED8D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6567030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5" name="Zástupný obsah 5">
            <a:extLst>
              <a:ext uri="{FF2B5EF4-FFF2-40B4-BE49-F238E27FC236}">
                <a16:creationId xmlns:a16="http://schemas.microsoft.com/office/drawing/2014/main" id="{7A34AA89-518C-D6AC-CDB3-0DE9D45730B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F5C06968-058F-D011-06D6-01032E89CEFD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399200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5" name="Zástupný obsah 5">
            <a:extLst>
              <a:ext uri="{FF2B5EF4-FFF2-40B4-BE49-F238E27FC236}">
                <a16:creationId xmlns:a16="http://schemas.microsoft.com/office/drawing/2014/main" id="{98355326-2F70-4A4F-590D-CC40624BFECC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114399" y="2278069"/>
            <a:ext cx="33840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2" name="Zástupný symbol pro zápatí 11">
            <a:extLst>
              <a:ext uri="{FF2B5EF4-FFF2-40B4-BE49-F238E27FC236}">
                <a16:creationId xmlns:a16="http://schemas.microsoft.com/office/drawing/2014/main" id="{D557F747-0911-C7A1-CF9E-8B93A0D34E4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13" name="Zástupný symbol pro číslo snímku 12">
            <a:extLst>
              <a:ext uri="{FF2B5EF4-FFF2-40B4-BE49-F238E27FC236}">
                <a16:creationId xmlns:a16="http://schemas.microsoft.com/office/drawing/2014/main" id="{9EE5B781-3009-59D3-CA15-ABA5CF8E6A1A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584000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244571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ři sloupce s pozadím a šip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9" name="Zástupný text 8">
            <a:extLst>
              <a:ext uri="{FF2B5EF4-FFF2-40B4-BE49-F238E27FC236}">
                <a16:creationId xmlns:a16="http://schemas.microsoft.com/office/drawing/2014/main" id="{6F99AF0C-D583-5D11-E4A5-C93DED75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obsah 5">
            <a:extLst>
              <a:ext uri="{FF2B5EF4-FFF2-40B4-BE49-F238E27FC236}">
                <a16:creationId xmlns:a16="http://schemas.microsoft.com/office/drawing/2014/main" id="{54483967-348E-1705-D735-D2E72F6E9E5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840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pic>
        <p:nvPicPr>
          <p:cNvPr id="5" name="Obrázek 5">
            <a:extLst>
              <a:ext uri="{FF2B5EF4-FFF2-40B4-BE49-F238E27FC236}">
                <a16:creationId xmlns:a16="http://schemas.microsoft.com/office/drawing/2014/main" id="{A2AE4F48-9024-7B16-C32E-04A66F4846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984507" y="3901221"/>
            <a:ext cx="359027" cy="301120"/>
          </a:xfrm>
          <a:prstGeom prst="rect">
            <a:avLst/>
          </a:prstGeom>
          <a:noFill/>
        </p:spPr>
      </p:pic>
      <p:sp>
        <p:nvSpPr>
          <p:cNvPr id="8" name="Zástupný obsah 5">
            <a:extLst>
              <a:ext uri="{FF2B5EF4-FFF2-40B4-BE49-F238E27FC236}">
                <a16:creationId xmlns:a16="http://schemas.microsoft.com/office/drawing/2014/main" id="{35AA7E03-01D9-B07D-DAC8-A0D961BD4E29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45378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pic>
        <p:nvPicPr>
          <p:cNvPr id="6" name="Obrázek 11">
            <a:extLst>
              <a:ext uri="{FF2B5EF4-FFF2-40B4-BE49-F238E27FC236}">
                <a16:creationId xmlns:a16="http://schemas.microsoft.com/office/drawing/2014/main" id="{336C0724-BE0D-E299-335E-715E7086B3E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838866" y="3901221"/>
            <a:ext cx="359027" cy="301120"/>
          </a:xfrm>
          <a:prstGeom prst="rect">
            <a:avLst/>
          </a:prstGeom>
        </p:spPr>
      </p:pic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8D130518-2DFE-65CD-F1E0-481FB08053DB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8391600" y="2278069"/>
            <a:ext cx="3106800" cy="3960000"/>
          </a:xfrm>
          <a:solidFill>
            <a:schemeClr val="accent1"/>
          </a:solidFill>
        </p:spPr>
        <p:txBody>
          <a:bodyPr lIns="180000" tIns="180000" rIns="144000" bIns="72000"/>
          <a:lstStyle>
            <a:lvl1pPr marL="216000" indent="-216000">
              <a:defRPr sz="1500">
                <a:solidFill>
                  <a:schemeClr val="bg1"/>
                </a:solidFill>
              </a:defRPr>
            </a:lvl1pPr>
            <a:lvl2pPr marL="216000">
              <a:defRPr sz="1500">
                <a:solidFill>
                  <a:schemeClr val="bg1"/>
                </a:solidFill>
              </a:defRPr>
            </a:lvl2pPr>
            <a:lvl3pPr marL="648000">
              <a:defRPr sz="1200">
                <a:solidFill>
                  <a:schemeClr val="accent3"/>
                </a:solidFill>
              </a:defRPr>
            </a:lvl3pPr>
            <a:lvl4pPr marL="864000">
              <a:defRPr sz="1200">
                <a:solidFill>
                  <a:schemeClr val="bg1"/>
                </a:solidFill>
              </a:defRPr>
            </a:lvl4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</p:txBody>
      </p:sp>
      <p:sp>
        <p:nvSpPr>
          <p:cNvPr id="14" name="Zástupný symbol pro zápatí 13">
            <a:extLst>
              <a:ext uri="{FF2B5EF4-FFF2-40B4-BE49-F238E27FC236}">
                <a16:creationId xmlns:a16="http://schemas.microsoft.com/office/drawing/2014/main" id="{E00ACC74-32A2-A747-1A05-231D26293D90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15" name="Zástupný symbol pro číslo snímku 14">
            <a:extLst>
              <a:ext uri="{FF2B5EF4-FFF2-40B4-BE49-F238E27FC236}">
                <a16:creationId xmlns:a16="http://schemas.microsoft.com/office/drawing/2014/main" id="{A852988D-31C5-8379-B8D8-ECF77EE260BE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91217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24516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2451600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2451600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245160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5FD20CD3-E50C-13A7-2C60-49AE1CDC314B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0" name="Zástupný obsah 5">
            <a:extLst>
              <a:ext uri="{FF2B5EF4-FFF2-40B4-BE49-F238E27FC236}">
                <a16:creationId xmlns:a16="http://schemas.microsoft.com/office/drawing/2014/main" id="{51267E13-017A-FA42-3696-A709BF366FE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1" name="Zástupný obsah 5">
            <a:extLst>
              <a:ext uri="{FF2B5EF4-FFF2-40B4-BE49-F238E27FC236}">
                <a16:creationId xmlns:a16="http://schemas.microsoft.com/office/drawing/2014/main" id="{B6371CD7-324B-BD83-72D0-5C8ADD9E45E2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2" name="Zástupný obsah 5">
            <a:extLst>
              <a:ext uri="{FF2B5EF4-FFF2-40B4-BE49-F238E27FC236}">
                <a16:creationId xmlns:a16="http://schemas.microsoft.com/office/drawing/2014/main" id="{4E59EBA1-93E0-800C-CBBA-EBB35E471C2B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806000"/>
            <a:ext cx="2430000" cy="1432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432000">
              <a:defRPr sz="1500"/>
            </a:lvl2pPr>
            <a:lvl3pPr marL="648000">
              <a:defRPr sz="1200"/>
            </a:lvl3pPr>
            <a:lvl4pPr marL="864000">
              <a:defRPr sz="120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9" name="Zástupný symbol pro zápatí 18">
            <a:extLst>
              <a:ext uri="{FF2B5EF4-FFF2-40B4-BE49-F238E27FC236}">
                <a16:creationId xmlns:a16="http://schemas.microsoft.com/office/drawing/2014/main" id="{25660FB1-C0FB-7408-4741-35CAAC28464A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20" name="Zástupný symbol pro číslo snímku 19">
            <a:extLst>
              <a:ext uri="{FF2B5EF4-FFF2-40B4-BE49-F238E27FC236}">
                <a16:creationId xmlns:a16="http://schemas.microsoft.com/office/drawing/2014/main" id="{8ADE0588-CC18-5472-FFB5-C09CB51DEB01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94898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Čtyři sloupce s obrázky a popis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3F155FFF-35D5-B4D6-8671-E1360187A54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8" name="Zástupný symbol obrázku 7">
            <a:extLst>
              <a:ext uri="{FF2B5EF4-FFF2-40B4-BE49-F238E27FC236}">
                <a16:creationId xmlns:a16="http://schemas.microsoft.com/office/drawing/2014/main" id="{62BF156C-6399-DFD3-9F5E-24AE50EBC8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4000" y="2278069"/>
            <a:ext cx="2428993" cy="1942842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7" name="Zástupný symbol obrázku 7">
            <a:extLst>
              <a:ext uri="{FF2B5EF4-FFF2-40B4-BE49-F238E27FC236}">
                <a16:creationId xmlns:a16="http://schemas.microsoft.com/office/drawing/2014/main" id="{6563AB54-CE31-EE11-7C25-22BFEB0849E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479136" y="2278069"/>
            <a:ext cx="2428993" cy="1942842"/>
          </a:xfrm>
        </p:spPr>
        <p:txBody>
          <a:bodyPr/>
          <a:lstStyle/>
          <a:p>
            <a:endParaRPr lang="cs-CZ"/>
          </a:p>
        </p:txBody>
      </p:sp>
      <p:sp>
        <p:nvSpPr>
          <p:cNvPr id="15" name="Zástupný symbol obrázku 7">
            <a:extLst>
              <a:ext uri="{FF2B5EF4-FFF2-40B4-BE49-F238E27FC236}">
                <a16:creationId xmlns:a16="http://schemas.microsoft.com/office/drawing/2014/main" id="{32839814-62AF-2979-37C7-4992C8D6E95A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74272" y="2278069"/>
            <a:ext cx="2428993" cy="1942842"/>
          </a:xfrm>
        </p:spPr>
        <p:txBody>
          <a:bodyPr/>
          <a:lstStyle/>
          <a:p>
            <a:endParaRPr lang="cs-CZ"/>
          </a:p>
        </p:txBody>
      </p:sp>
      <p:sp>
        <p:nvSpPr>
          <p:cNvPr id="13" name="Zástupný symbol obrázku 7">
            <a:extLst>
              <a:ext uri="{FF2B5EF4-FFF2-40B4-BE49-F238E27FC236}">
                <a16:creationId xmlns:a16="http://schemas.microsoft.com/office/drawing/2014/main" id="{FFC6CDFB-54AD-FC10-492E-D0931BD2D94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069407" y="2278069"/>
            <a:ext cx="2428993" cy="1942842"/>
          </a:xfrm>
        </p:spPr>
        <p:txBody>
          <a:bodyPr/>
          <a:lstStyle/>
          <a:p>
            <a:endParaRPr lang="cs-CZ"/>
          </a:p>
        </p:txBody>
      </p:sp>
      <p:sp>
        <p:nvSpPr>
          <p:cNvPr id="14" name="Zástupný obsah 5">
            <a:extLst>
              <a:ext uri="{FF2B5EF4-FFF2-40B4-BE49-F238E27FC236}">
                <a16:creationId xmlns:a16="http://schemas.microsoft.com/office/drawing/2014/main" id="{72A12D07-1105-1BE9-FBE1-794E698D25C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6840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6" name="Zástupný obsah 5">
            <a:extLst>
              <a:ext uri="{FF2B5EF4-FFF2-40B4-BE49-F238E27FC236}">
                <a16:creationId xmlns:a16="http://schemas.microsoft.com/office/drawing/2014/main" id="{1A52B263-6FBA-DC44-269B-7B3D5987817E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34788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8" name="Zástupný obsah 5">
            <a:extLst>
              <a:ext uri="{FF2B5EF4-FFF2-40B4-BE49-F238E27FC236}">
                <a16:creationId xmlns:a16="http://schemas.microsoft.com/office/drawing/2014/main" id="{41877094-42C3-189E-49F1-6E9D14E111C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2736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19" name="Zástupný obsah 5">
            <a:extLst>
              <a:ext uri="{FF2B5EF4-FFF2-40B4-BE49-F238E27FC236}">
                <a16:creationId xmlns:a16="http://schemas.microsoft.com/office/drawing/2014/main" id="{0AB5FF7F-4FAE-A457-3B4A-944E9DAB4405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9068400" y="4570535"/>
            <a:ext cx="2430000" cy="1666800"/>
          </a:xfrm>
        </p:spPr>
        <p:txBody>
          <a:bodyPr/>
          <a:lstStyle>
            <a:lvl1pPr marL="216000" indent="-216000">
              <a:spcBef>
                <a:spcPts val="0"/>
              </a:spcBef>
              <a:defRPr sz="1500"/>
            </a:lvl1pPr>
            <a:lvl2pPr marL="216000">
              <a:defRPr sz="1500"/>
            </a:lvl2pPr>
            <a:lvl3pPr marL="648000">
              <a:defRPr sz="1200"/>
            </a:lvl3pPr>
            <a:lvl4pPr marL="864000">
              <a:defRPr sz="1050"/>
            </a:lvl4pPr>
            <a:lvl5pPr>
              <a:buNone/>
              <a:defRPr sz="900"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D014088-7207-682F-7377-6A6C7697C161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63CAF6A0-5C21-17A5-818B-3F227687A3B6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932121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6" name="Zástupný text 8">
            <a:extLst>
              <a:ext uri="{FF2B5EF4-FFF2-40B4-BE49-F238E27FC236}">
                <a16:creationId xmlns:a16="http://schemas.microsoft.com/office/drawing/2014/main" id="{71377C2C-DCAC-271D-133C-E1078A5726A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0AC8619C-2FDE-A746-00E6-B146E6BFF6B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objekt grafu 7">
            <a:extLst>
              <a:ext uri="{FF2B5EF4-FFF2-40B4-BE49-F238E27FC236}">
                <a16:creationId xmlns:a16="http://schemas.microsoft.com/office/drawing/2014/main" id="{7C54CE2A-0CB4-8467-2966-0F4B4D0EA706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754880" y="2278067"/>
            <a:ext cx="6743520" cy="3960000"/>
          </a:xfrm>
        </p:spPr>
        <p:txBody>
          <a:bodyPr/>
          <a:lstStyle/>
          <a:p>
            <a:endParaRPr lang="cs-CZ" dirty="0"/>
          </a:p>
        </p:txBody>
      </p:sp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BE034E63-8687-A056-6A94-04D1AB3BB811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BC3879F2-9DD8-31A5-BC34-B044B97C5AE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689917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tabul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5" name="Zástupný obsah 3">
            <a:extLst>
              <a:ext uri="{FF2B5EF4-FFF2-40B4-BE49-F238E27FC236}">
                <a16:creationId xmlns:a16="http://schemas.microsoft.com/office/drawing/2014/main" id="{4E3AB5FD-ECA8-C757-228F-447400E68332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9" name="Zástupný symbol pro tabulku 8">
            <a:extLst>
              <a:ext uri="{FF2B5EF4-FFF2-40B4-BE49-F238E27FC236}">
                <a16:creationId xmlns:a16="http://schemas.microsoft.com/office/drawing/2014/main" id="{38C15361-4216-1F02-862E-96F0428B738D}"/>
              </a:ext>
            </a:extLst>
          </p:cNvPr>
          <p:cNvSpPr>
            <a:spLocks noGrp="1"/>
          </p:cNvSpPr>
          <p:nvPr>
            <p:ph type="tbl" sz="quarter" idx="21"/>
          </p:nvPr>
        </p:nvSpPr>
        <p:spPr>
          <a:xfrm>
            <a:off x="4406398" y="2278067"/>
            <a:ext cx="7092000" cy="3960000"/>
          </a:xfrm>
        </p:spPr>
        <p:txBody>
          <a:bodyPr/>
          <a:lstStyle/>
          <a:p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A8B7AC32-9EA0-3F39-4CE1-5C81EC68B185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7925BAD9-B59E-8DB0-F668-E12B03DB65A0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0583999" y="6300000"/>
            <a:ext cx="914399" cy="365125"/>
          </a:xfrm>
        </p:spPr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901262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 obráz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88833E3E-D9C4-1B56-E700-3FE02CF54D6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83999" y="1243809"/>
            <a:ext cx="9900000" cy="772560"/>
          </a:xfrm>
        </p:spPr>
        <p:txBody>
          <a:bodyPr/>
          <a:lstStyle>
            <a:lvl1pPr>
              <a:buNone/>
              <a:defRPr lang="cs-CZ" sz="2000" kern="1200" dirty="0">
                <a:solidFill>
                  <a:schemeClr val="accent2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Wingdings" pitchFamily="2" charset="2"/>
              <a:buNone/>
            </a:pPr>
            <a:r>
              <a:rPr lang="cs-CZ" dirty="0"/>
              <a:t>Po kliknutí můžete upravovat styly textu v předloze.</a:t>
            </a:r>
          </a:p>
        </p:txBody>
      </p:sp>
      <p:sp>
        <p:nvSpPr>
          <p:cNvPr id="6" name="Zástupný obsah 3">
            <a:extLst>
              <a:ext uri="{FF2B5EF4-FFF2-40B4-BE49-F238E27FC236}">
                <a16:creationId xmlns:a16="http://schemas.microsoft.com/office/drawing/2014/main" id="{318003C6-E156-BF1F-3F13-2BFD4D14E467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83999" y="2278067"/>
            <a:ext cx="3384000" cy="39600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obrázku 5">
            <a:extLst>
              <a:ext uri="{FF2B5EF4-FFF2-40B4-BE49-F238E27FC236}">
                <a16:creationId xmlns:a16="http://schemas.microsoft.com/office/drawing/2014/main" id="{14ECE8FE-3582-DBBF-450F-BF8BF0FA15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406400" y="2278068"/>
            <a:ext cx="7092000" cy="3960000"/>
          </a:xfrm>
          <a:prstGeom prst="rect">
            <a:avLst/>
          </a:prstGeom>
        </p:spPr>
        <p:txBody>
          <a:bodyPr/>
          <a:lstStyle/>
          <a:p>
            <a:endParaRPr lang="cs-CZ" dirty="0"/>
          </a:p>
        </p:txBody>
      </p:sp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1A7E3A63-E375-563C-1253-37A483B9F830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10" name="Zástupný symbol pro číslo snímku 9">
            <a:extLst>
              <a:ext uri="{FF2B5EF4-FFF2-40B4-BE49-F238E27FC236}">
                <a16:creationId xmlns:a16="http://schemas.microsoft.com/office/drawing/2014/main" id="{D75B6C91-DC7E-7FC4-7F0A-DB8B490FC146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2604869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uze nadpi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text 8">
            <a:extLst>
              <a:ext uri="{FF2B5EF4-FFF2-40B4-BE49-F238E27FC236}">
                <a16:creationId xmlns:a16="http://schemas.microsoft.com/office/drawing/2014/main" id="{667C7B17-090C-509F-D2AA-859859986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A974DD3-9918-067D-8ED9-A15EDE1479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831D91E-C93D-CC40-38DF-52284B38809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17538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ázdný sníme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80518053-8D45-A9F0-743C-F6DAB4AC0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74E6BDC3-7F50-1AEF-4E02-F3D11DA5B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08783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ání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1">
            <a:extLst>
              <a:ext uri="{FF2B5EF4-FFF2-40B4-BE49-F238E27FC236}">
                <a16:creationId xmlns:a16="http://schemas.microsoft.com/office/drawing/2014/main" id="{85732B59-8AE8-4E64-8089-D2E9FACB5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2" name="Zástupný text 8">
            <a:extLst>
              <a:ext uri="{FF2B5EF4-FFF2-40B4-BE49-F238E27FC236}">
                <a16:creationId xmlns:a16="http://schemas.microsoft.com/office/drawing/2014/main" id="{ABB04F9A-100D-E7AB-1468-0D52D49003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4000" y="1243809"/>
            <a:ext cx="9900000" cy="772560"/>
          </a:xfrm>
        </p:spPr>
        <p:txBody>
          <a:bodyPr/>
          <a:lstStyle>
            <a:lvl1pPr marL="0" indent="0">
              <a:buNone/>
              <a:defRPr>
                <a:solidFill>
                  <a:schemeClr val="accent2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1" name="Zástupný text 10">
            <a:extLst>
              <a:ext uri="{FF2B5EF4-FFF2-40B4-BE49-F238E27FC236}">
                <a16:creationId xmlns:a16="http://schemas.microsoft.com/office/drawing/2014/main" id="{B130425A-FE22-3E23-10DD-13473CB55E5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4000" y="2169350"/>
            <a:ext cx="5328000" cy="5580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3" name="Zástupný obsah 12">
            <a:extLst>
              <a:ext uri="{FF2B5EF4-FFF2-40B4-BE49-F238E27FC236}">
                <a16:creationId xmlns:a16="http://schemas.microsoft.com/office/drawing/2014/main" id="{8B62D44B-BBED-36DD-2981-17D602E41B04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684000" y="2966518"/>
            <a:ext cx="5328000" cy="31536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14" name="Zástupný text 10">
            <a:extLst>
              <a:ext uri="{FF2B5EF4-FFF2-40B4-BE49-F238E27FC236}">
                <a16:creationId xmlns:a16="http://schemas.microsoft.com/office/drawing/2014/main" id="{6F4B374D-9B4B-6F02-A8C5-9C5C2EB9381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70400" y="2169350"/>
            <a:ext cx="5328000" cy="5580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cs-CZ" dirty="0"/>
              <a:t>Po kliknutí můžete upravovat styly textu v předloze.</a:t>
            </a:r>
          </a:p>
        </p:txBody>
      </p:sp>
      <p:sp>
        <p:nvSpPr>
          <p:cNvPr id="15" name="Zástupný obsah 12">
            <a:extLst>
              <a:ext uri="{FF2B5EF4-FFF2-40B4-BE49-F238E27FC236}">
                <a16:creationId xmlns:a16="http://schemas.microsoft.com/office/drawing/2014/main" id="{57EC11A9-174A-FB14-7484-BB53998C896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70400" y="2966518"/>
            <a:ext cx="5328000" cy="3153600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A026EA3-65B9-CA84-35F4-082B64EF3886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57EC179-A91C-6820-D136-40F078D1FABE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985133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ávěr a shrnutí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1070756"/>
          </a:xfrm>
        </p:spPr>
        <p:txBody>
          <a:bodyPr>
            <a:noAutofit/>
          </a:bodyPr>
          <a:lstStyle>
            <a:lvl1pPr>
              <a:defRPr sz="37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953BFFB0-78BD-4B9B-05A2-A29940738D8D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619250" y="2160588"/>
            <a:ext cx="8964613" cy="3959225"/>
          </a:xfrm>
        </p:spPr>
        <p:txBody>
          <a:bodyPr/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EA5B4A3-CE6C-D146-238E-776842DE10B4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523686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Závěr a poděkování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DB3177F5-37BE-A64A-9744-6571C4C77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8" name="Podnadpis 2">
            <a:extLst>
              <a:ext uri="{FF2B5EF4-FFF2-40B4-BE49-F238E27FC236}">
                <a16:creationId xmlns:a16="http://schemas.microsoft.com/office/drawing/2014/main" id="{B596686E-74CD-B7D7-C082-E9ADDDF03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8800"/>
            <a:ext cx="5400000" cy="1224000"/>
          </a:xfrm>
        </p:spPr>
        <p:txBody>
          <a:bodyPr/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</a:p>
        </p:txBody>
      </p:sp>
      <p:pic>
        <p:nvPicPr>
          <p:cNvPr id="2" name="Grafický objekt 1">
            <a:extLst>
              <a:ext uri="{FF2B5EF4-FFF2-40B4-BE49-F238E27FC236}">
                <a16:creationId xmlns:a16="http://schemas.microsoft.com/office/drawing/2014/main" id="{3E493761-621F-1A06-8285-5573326198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375" y="641674"/>
            <a:ext cx="2765787" cy="15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8512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404" userDrawn="1">
          <p15:clr>
            <a:srgbClr val="9FCC3B"/>
          </p15:clr>
        </p15:guide>
        <p15:guide id="2" pos="431" userDrawn="1">
          <p15:clr>
            <a:srgbClr val="9FCC3B"/>
          </p15:clr>
        </p15:guide>
        <p15:guide id="3" orient="horz" pos="1394" userDrawn="1">
          <p15:clr>
            <a:srgbClr val="9FCC3B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DF67F3F1-F3D2-EC43-5EB5-2BB7ED887C96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20000" y="2160000"/>
            <a:ext cx="8964000" cy="4078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Po kliknutí můžete upravovat styly textu v předloze.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310E844-7027-4742-5478-59C3914FD3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3600" y="6300000"/>
            <a:ext cx="46800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DA071ED-7901-3491-A09C-3FA8AA7B06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00001" y="6300000"/>
            <a:ext cx="27000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cs-CZ" sz="1000"/>
              <a:t>Datum (upravte přes Vložení / Záhlaví a zápatí)</a:t>
            </a:r>
            <a:endParaRPr lang="cs-CZ" sz="1000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584000" y="6300000"/>
            <a:ext cx="914399" cy="36512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fld id="{1CF5A12E-3DFE-4C3E-9036-7893F29C52C1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6372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726" r:id="rId3"/>
    <p:sldLayoutId id="2147483722" r:id="rId4"/>
    <p:sldLayoutId id="2147483763" r:id="rId5"/>
    <p:sldLayoutId id="2147483678" r:id="rId6"/>
    <p:sldLayoutId id="2147483679" r:id="rId7"/>
    <p:sldLayoutId id="2147483651" r:id="rId8"/>
    <p:sldLayoutId id="2147483682" r:id="rId9"/>
    <p:sldLayoutId id="2147483683" r:id="rId10"/>
    <p:sldLayoutId id="2147483684" r:id="rId11"/>
    <p:sldLayoutId id="2147483755" r:id="rId12"/>
    <p:sldLayoutId id="2147483756" r:id="rId13"/>
    <p:sldLayoutId id="2147483688" r:id="rId14"/>
    <p:sldLayoutId id="2147483690" r:id="rId15"/>
    <p:sldLayoutId id="2147483724" r:id="rId16"/>
    <p:sldLayoutId id="2147483751" r:id="rId17"/>
    <p:sldLayoutId id="2147483654" r:id="rId18"/>
    <p:sldLayoutId id="2147483655" r:id="rId19"/>
    <p:sldLayoutId id="2147483719" r:id="rId20"/>
    <p:sldLayoutId id="2147483723" r:id="rId21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700" b="1" kern="120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Font typeface="Wingdings" pitchFamily="2" charset="2"/>
        <a:buChar char="§"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20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720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b="0" i="0" kern="1200">
          <a:solidFill>
            <a:schemeClr val="accent3"/>
          </a:solidFill>
          <a:latin typeface="+mn-lt"/>
          <a:ea typeface="+mn-ea"/>
          <a:cs typeface="Arial" panose="020B0604020202020204" pitchFamily="34" charset="0"/>
        </a:defRPr>
      </a:lvl3pPr>
      <a:lvl4pPr marL="93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500" b="0" i="0" kern="1200">
          <a:solidFill>
            <a:schemeClr val="accent5"/>
          </a:solidFill>
          <a:latin typeface="+mn-lt"/>
          <a:ea typeface="+mn-ea"/>
          <a:cs typeface="Arial" panose="020B0604020202020204" pitchFamily="34" charset="0"/>
        </a:defRPr>
      </a:lvl4pPr>
      <a:lvl5pPr marL="115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Wingdings" pitchFamily="2" charset="2"/>
        <a:buChar char="§"/>
        <a:defRPr sz="1200" b="0" i="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symbol, Grafika, logo, snímek obrazovky&#10;&#10;Obsah generovaný pomocí AI může být nesprávný.">
            <a:extLst>
              <a:ext uri="{FF2B5EF4-FFF2-40B4-BE49-F238E27FC236}">
                <a16:creationId xmlns:a16="http://schemas.microsoft.com/office/drawing/2014/main" id="{025FCB21-8AB5-EA3D-1803-9CBD8B12DF84}"/>
              </a:ext>
            </a:extLst>
          </p:cNvPr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11" t="23639" r="32108" b="23684"/>
          <a:stretch>
            <a:fillRect/>
          </a:stretch>
        </p:blipFill>
        <p:spPr>
          <a:xfrm>
            <a:off x="11037600" y="0"/>
            <a:ext cx="504859" cy="1008000"/>
          </a:xfrm>
          <a:prstGeom prst="rect">
            <a:avLst/>
          </a:prstGeom>
        </p:spPr>
      </p:pic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4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20000" y="2160000"/>
            <a:ext cx="8964000" cy="407806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D28182C-6C25-39E3-D770-BE3404840A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3600" y="6300000"/>
            <a:ext cx="4680000" cy="365125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4068C4D7-DFC0-6EDB-70FE-6EC186A203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00001" y="6300000"/>
            <a:ext cx="2700000" cy="365125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r>
              <a:rPr lang="cs-CZ"/>
              <a:t>Datum (upravte přes Vložení / Záhlaví a zápatí)</a:t>
            </a:r>
            <a:endParaRPr lang="cs-CZ" dirty="0"/>
          </a:p>
        </p:txBody>
      </p:sp>
      <p:sp>
        <p:nvSpPr>
          <p:cNvPr id="12" name="Zástupný symbol pro číslo snímku 11">
            <a:extLst>
              <a:ext uri="{FF2B5EF4-FFF2-40B4-BE49-F238E27FC236}">
                <a16:creationId xmlns:a16="http://schemas.microsoft.com/office/drawing/2014/main" id="{F255C820-CC56-37E2-AA41-F46591D20D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83999" y="6300000"/>
            <a:ext cx="914399" cy="365125"/>
          </a:xfrm>
          <a:prstGeom prst="rect">
            <a:avLst/>
          </a:prstGeom>
        </p:spPr>
        <p:txBody>
          <a:bodyPr vert="horz" lIns="0" tIns="36000" rIns="0" bIns="3600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07D6E4F9-75C1-49AC-A1AF-83A9244DC0E5}" type="slidenum">
              <a:rPr lang="cs-CZ" smtClean="0"/>
              <a:pPr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628316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60" r:id="rId2"/>
    <p:sldLayoutId id="2147483761" r:id="rId3"/>
    <p:sldLayoutId id="2147483764" r:id="rId4"/>
    <p:sldLayoutId id="2147483765" r:id="rId5"/>
    <p:sldLayoutId id="2147483759" r:id="rId6"/>
    <p:sldLayoutId id="2147483734" r:id="rId7"/>
    <p:sldLayoutId id="2147483754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46" r:id="rId18"/>
    <p:sldLayoutId id="2147483747" r:id="rId19"/>
    <p:sldLayoutId id="2147483748" r:id="rId20"/>
    <p:sldLayoutId id="2147483749" r:id="rId21"/>
    <p:sldLayoutId id="2147483762" r:id="rId22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700" b="1" kern="1200">
          <a:solidFill>
            <a:schemeClr val="accent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288000" indent="-288000" algn="l" defTabSz="914400" rtl="0" eaLnBrk="1" latinLnBrk="0" hangingPunct="1">
        <a:lnSpc>
          <a:spcPct val="100000"/>
        </a:lnSpc>
        <a:spcBef>
          <a:spcPts val="1000"/>
        </a:spcBef>
        <a:spcAft>
          <a:spcPts val="1000"/>
        </a:spcAft>
        <a:buClrTx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504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720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1500" kern="1200">
          <a:solidFill>
            <a:schemeClr val="accent2"/>
          </a:solidFill>
          <a:latin typeface="+mn-lt"/>
          <a:ea typeface="+mn-ea"/>
          <a:cs typeface="Arial" panose="020B0604020202020204" pitchFamily="34" charset="0"/>
        </a:defRPr>
      </a:lvl3pPr>
      <a:lvl4pPr marL="93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1500" kern="1200">
          <a:solidFill>
            <a:schemeClr val="accent1"/>
          </a:solidFill>
          <a:latin typeface="+mn-lt"/>
          <a:ea typeface="+mn-ea"/>
          <a:cs typeface="Arial" panose="020B0604020202020204" pitchFamily="34" charset="0"/>
        </a:defRPr>
      </a:lvl4pPr>
      <a:lvl5pPr marL="1152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ClrTx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szif.gov.cz/" TargetMode="External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ea.ec.europa.eu/funding-and-grants/promotion-agricultural-products-0_en" TargetMode="External"/><Relationship Id="rId2" Type="http://schemas.openxmlformats.org/officeDocument/2006/relationships/hyperlink" Target="https://agriculture.ec.europa.eu/common-agricultural-policy/market-measures/promotion-eu-farm-products_en" TargetMode="Externa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12.jpeg"/><Relationship Id="rId4" Type="http://schemas.openxmlformats.org/officeDocument/2006/relationships/hyperlink" Target="https://www.szif.cz/cs/eu-propagace-zemedelskych-produktu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2FEACA-1020-20A3-E183-1CEB85D8DD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8768" y="2761200"/>
            <a:ext cx="6181232" cy="1918800"/>
          </a:xfrm>
        </p:spPr>
        <p:txBody>
          <a:bodyPr/>
          <a:lstStyle/>
          <a:p>
            <a:r>
              <a:rPr lang="cs-CZ" noProof="0" dirty="0"/>
              <a:t>WORKSHOP- </a:t>
            </a:r>
            <a:br>
              <a:rPr lang="cs-CZ" noProof="0" dirty="0"/>
            </a:br>
            <a:r>
              <a:rPr lang="cs-CZ" noProof="0" dirty="0"/>
              <a:t>INFO DAY</a:t>
            </a:r>
            <a:br>
              <a:rPr lang="cs-CZ" noProof="0" dirty="0"/>
            </a:br>
            <a:r>
              <a:rPr lang="cs-CZ" noProof="0" dirty="0"/>
              <a:t>POLITIKA PROPAGACE EU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55F2B8E6-3E8B-6703-D17B-D3F0D3B656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9060"/>
            <a:ext cx="5400000" cy="1223416"/>
          </a:xfrm>
        </p:spPr>
        <p:txBody>
          <a:bodyPr/>
          <a:lstStyle/>
          <a:p>
            <a:r>
              <a:rPr lang="cs-CZ" noProof="0" dirty="0"/>
              <a:t>Dr. Ing. Emerich Vacek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50E6CAC-5F4E-D3DE-615A-51ABB918A5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300001" y="6300000"/>
            <a:ext cx="2700000" cy="365125"/>
          </a:xfrm>
        </p:spPr>
        <p:txBody>
          <a:bodyPr/>
          <a:lstStyle/>
          <a:p>
            <a:r>
              <a:rPr lang="cs-CZ" sz="2000" dirty="0"/>
              <a:t>Praha, 9. září 2026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D2160734-4ED7-76E4-E590-BDDA25860A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84000" y="641675"/>
            <a:ext cx="27686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259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8774E-CF20-9CBE-02F2-1F963CAF52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D66B61-BBBD-AF49-F375-953349FDE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863" y="838417"/>
            <a:ext cx="9900000" cy="594000"/>
          </a:xfrm>
        </p:spPr>
        <p:txBody>
          <a:bodyPr/>
          <a:lstStyle/>
          <a:p>
            <a:r>
              <a:rPr lang="cs-CZ" dirty="0"/>
              <a:t>OBSAH</a:t>
            </a:r>
            <a:endParaRPr lang="cs-CZ" noProof="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77B69E2-00F3-B453-11E1-D58E0C543C0D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619250" y="1886596"/>
            <a:ext cx="8964613" cy="3959225"/>
          </a:xfrm>
        </p:spPr>
        <p:txBody>
          <a:bodyPr>
            <a:normAutofit/>
          </a:bodyPr>
          <a:lstStyle/>
          <a:p>
            <a:r>
              <a:rPr lang="cs-CZ" noProof="0" dirty="0"/>
              <a:t>OBECNÉ INFORMACE</a:t>
            </a:r>
          </a:p>
          <a:p>
            <a:r>
              <a:rPr lang="cs-CZ" dirty="0"/>
              <a:t>PROPAGAČNÍ PROGRAMY SCHVÁLENÉ V ČR</a:t>
            </a:r>
            <a:endParaRPr lang="cs-CZ" noProof="0" dirty="0"/>
          </a:p>
          <a:p>
            <a:r>
              <a:rPr lang="cs-CZ" noProof="0" dirty="0"/>
              <a:t>PROPAGAČNÍ PROGRAMY V ROCE 2026 – STATISTIKA</a:t>
            </a:r>
          </a:p>
          <a:p>
            <a:r>
              <a:rPr lang="cs-CZ" dirty="0"/>
              <a:t>VÝZVA K PŘEDKLÁDÁNÍ PROGRAMŮ PRO ROK 2026</a:t>
            </a:r>
            <a:endParaRPr lang="cs-CZ" noProof="0" dirty="0"/>
          </a:p>
          <a:p>
            <a:r>
              <a:rPr lang="cs-CZ" noProof="0" dirty="0"/>
              <a:t>POSTOJE ČR K POLITICE PROPAGACE</a:t>
            </a:r>
          </a:p>
          <a:p>
            <a:r>
              <a:rPr lang="cs-CZ" dirty="0"/>
              <a:t>DŮLEŽITÉ ASPEKTY REALIZACE PROGRAMŮ</a:t>
            </a:r>
          </a:p>
          <a:p>
            <a:r>
              <a:rPr lang="cs-CZ" dirty="0"/>
              <a:t>KDE HLEDAT INFORMACE O POLITICE PROPAGACE EU</a:t>
            </a:r>
            <a:endParaRPr lang="cs-CZ" noProof="0" dirty="0"/>
          </a:p>
          <a:p>
            <a:endParaRPr lang="cs-CZ" noProof="0" dirty="0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88DC1100-C73F-FD04-D289-346A8E4390BC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algn="l"/>
            <a:r>
              <a:rPr lang="cs-CZ"/>
              <a:t>Ministerstvo zemědělství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76017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7BC8DC-C1DB-F3D7-9CE3-E7894607E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354FB9-763A-F57B-0055-1400C1F1F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noProof="0" dirty="0"/>
              <a:t>OBECNÉ INFORMACE</a:t>
            </a:r>
            <a:br>
              <a:rPr lang="cs-CZ" noProof="0" dirty="0"/>
            </a:br>
            <a:r>
              <a:rPr lang="cs-CZ" noProof="0" dirty="0"/>
              <a:t>Politika propagace EU</a:t>
            </a:r>
            <a:br>
              <a:rPr lang="cs-CZ" noProof="0" dirty="0"/>
            </a:br>
            <a:endParaRPr lang="cs-CZ" noProof="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608F9E8-0640-18A0-0BAC-D0A6EF542C09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256411" y="2184622"/>
            <a:ext cx="6983425" cy="3960000"/>
          </a:xfrm>
        </p:spPr>
        <p:txBody>
          <a:bodyPr/>
          <a:lstStyle/>
          <a:p>
            <a:r>
              <a:rPr lang="cs-CZ" sz="1300" dirty="0"/>
              <a:t>Politika propagace je nedílnou součástí Společné zemědělské politiky (SZP) </a:t>
            </a:r>
          </a:p>
          <a:p>
            <a:r>
              <a:rPr lang="cs-CZ" sz="1300" dirty="0"/>
              <a:t>Nařízení EU pro tuto oblast se zahrnují propagaci na vnitřním trhu EU i ve třetích zemích</a:t>
            </a:r>
          </a:p>
          <a:p>
            <a:pPr marL="266700" indent="-266700"/>
            <a:r>
              <a:rPr lang="cs-CZ" sz="1300" dirty="0"/>
              <a:t>Hlavní témata k propagaci:</a:t>
            </a:r>
            <a:br>
              <a:rPr lang="cs-CZ" sz="1300" dirty="0"/>
            </a:br>
            <a:r>
              <a:rPr lang="cs-CZ" sz="1300" dirty="0"/>
              <a:t>- systémy jakosti EU, jako jsou zeměpisná označení: chráněné označení původu (CHOP), chráněné zeměpisné označení (CHZO) a zaručená tradiční specialita (ZTS), </a:t>
            </a:r>
            <a:br>
              <a:rPr lang="cs-CZ" sz="1300" dirty="0"/>
            </a:br>
            <a:br>
              <a:rPr lang="cs-CZ" sz="1300" dirty="0"/>
            </a:br>
            <a:r>
              <a:rPr lang="cs-CZ" sz="1300" dirty="0"/>
              <a:t>- zemědělské a potravinářské produkty se zaměřením na zdůraznění specifických vlastností metody zemědělské výroby v Unii (bezpečnost potravin, </a:t>
            </a:r>
            <a:r>
              <a:rPr lang="cs-CZ" sz="1300" dirty="0" err="1"/>
              <a:t>vysledovatelnost</a:t>
            </a:r>
            <a:r>
              <a:rPr lang="cs-CZ" sz="1300" dirty="0"/>
              <a:t>, pravost, označování, nutriční a zdravotní aspekty, </a:t>
            </a:r>
            <a:r>
              <a:rPr lang="cs-CZ" sz="1300" dirty="0" err="1"/>
              <a:t>welfare</a:t>
            </a:r>
            <a:r>
              <a:rPr lang="cs-CZ" sz="1300" dirty="0"/>
              <a:t> zvířat) a vlastností produktů EU z hlediska kvality, chuti, rozmanitosti nebo tradice, </a:t>
            </a:r>
            <a:br>
              <a:rPr lang="cs-CZ" sz="1300" dirty="0"/>
            </a:br>
            <a:br>
              <a:rPr lang="cs-CZ" sz="1300" dirty="0"/>
            </a:br>
            <a:r>
              <a:rPr lang="cs-CZ" sz="1300" dirty="0"/>
              <a:t>- produkty ekologického zemědělství, </a:t>
            </a:r>
          </a:p>
          <a:p>
            <a:pPr marL="0" indent="0">
              <a:buNone/>
            </a:pPr>
            <a:r>
              <a:rPr lang="cs-CZ" sz="1300" dirty="0"/>
              <a:t>      - ovoce a zeleninu s cílem dosáhnout zvýšení její spotřeby v kontextu vyvážené stravy</a:t>
            </a:r>
          </a:p>
          <a:p>
            <a:r>
              <a:rPr lang="cs-CZ" sz="1300" dirty="0"/>
              <a:t>Pro rok 2026 je alokováno 205 mil. EUR včetně kampaně „Buy </a:t>
            </a:r>
            <a:r>
              <a:rPr lang="cs-CZ" sz="1300" dirty="0" err="1"/>
              <a:t>European</a:t>
            </a:r>
            <a:r>
              <a:rPr lang="cs-CZ" sz="1300" dirty="0"/>
              <a:t> Food“ </a:t>
            </a:r>
          </a:p>
          <a:p>
            <a:pPr marL="0" indent="0">
              <a:buNone/>
            </a:pPr>
            <a:endParaRPr lang="cs-CZ" sz="1200" noProof="0" dirty="0"/>
          </a:p>
        </p:txBody>
      </p:sp>
      <p:pic>
        <p:nvPicPr>
          <p:cNvPr id="7" name="Zástupný symbol obrázku 6">
            <a:extLst>
              <a:ext uri="{FF2B5EF4-FFF2-40B4-BE49-F238E27FC236}">
                <a16:creationId xmlns:a16="http://schemas.microsoft.com/office/drawing/2014/main" id="{80535DA9-BC57-1048-A8E6-2CA2C06F79A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05" r="21205"/>
          <a:stretch/>
        </p:blipFill>
        <p:spPr>
          <a:xfrm>
            <a:off x="684000" y="2034532"/>
            <a:ext cx="3038337" cy="3960000"/>
          </a:xfrm>
        </p:spPr>
      </p:pic>
      <p:sp>
        <p:nvSpPr>
          <p:cNvPr id="20" name="Zástupný symbol pro zápatí 19">
            <a:extLst>
              <a:ext uri="{FF2B5EF4-FFF2-40B4-BE49-F238E27FC236}">
                <a16:creationId xmlns:a16="http://schemas.microsoft.com/office/drawing/2014/main" id="{F0FE75C9-FC21-76F5-AB5E-B7E46C597A00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684000" y="6294712"/>
            <a:ext cx="4680000" cy="365125"/>
          </a:xfrm>
        </p:spPr>
        <p:txBody>
          <a:bodyPr/>
          <a:lstStyle/>
          <a:p>
            <a:r>
              <a:rPr lang="cs-CZ" dirty="0"/>
              <a:t>Ministerstvo zemědělství</a:t>
            </a:r>
          </a:p>
        </p:txBody>
      </p:sp>
    </p:spTree>
    <p:extLst>
      <p:ext uri="{BB962C8B-B14F-4D97-AF65-F5344CB8AC3E}">
        <p14:creationId xmlns:p14="http://schemas.microsoft.com/office/powerpoint/2010/main" val="34572457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3D131-D12A-D55A-381D-E5D5699A2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334090-044A-F272-2180-CE8C335895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noProof="0" dirty="0"/>
              <a:t>PROPAGAČNÍ PROGRAMY </a:t>
            </a:r>
            <a:br>
              <a:rPr lang="cs-CZ" noProof="0" dirty="0"/>
            </a:br>
            <a:r>
              <a:rPr lang="cs-CZ" noProof="0" dirty="0"/>
              <a:t>SCHVÁLENÉ V ČR</a:t>
            </a:r>
            <a:br>
              <a:rPr lang="cs-CZ" noProof="0" dirty="0"/>
            </a:br>
            <a:endParaRPr lang="cs-CZ" noProof="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6DAE172-8B27-D6FA-A914-0367519F535C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313055" y="2072211"/>
            <a:ext cx="6481719" cy="4410351"/>
          </a:xfrm>
        </p:spPr>
        <p:txBody>
          <a:bodyPr/>
          <a:lstStyle/>
          <a:p>
            <a:r>
              <a:rPr lang="cs-CZ" sz="1200" b="1" dirty="0"/>
              <a:t>Aktuálně probíhající programy: </a:t>
            </a:r>
          </a:p>
          <a:p>
            <a:pPr marL="355600" indent="0">
              <a:buNone/>
            </a:pPr>
            <a:r>
              <a:rPr lang="cs-CZ" sz="1200" b="1" dirty="0"/>
              <a:t>Dobré družstvo </a:t>
            </a:r>
            <a:r>
              <a:rPr lang="cs-CZ" sz="1200" dirty="0"/>
              <a:t>„Nakopni své zdraví s čerstvým ovocem a zeleninou z EU“ („Půl talíře“)</a:t>
            </a:r>
          </a:p>
          <a:p>
            <a:pPr marL="44450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200" dirty="0"/>
              <a:t>-  Program zaměřený na propagaci ovoce a zeleniny</a:t>
            </a:r>
          </a:p>
          <a:p>
            <a:pPr marL="615950" indent="-1714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1200" dirty="0"/>
              <a:t>Rozpočet: 1 025 400 EUR  </a:t>
            </a:r>
          </a:p>
          <a:p>
            <a:pPr marL="615950" indent="-17145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cs-CZ" sz="1200" dirty="0"/>
              <a:t>Doba realizace: 3 roky: 1. 12. 2023 až 30. 11. 2026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b="1" dirty="0"/>
              <a:t>        Potravinářská komora ČR </a:t>
            </a:r>
            <a:r>
              <a:rPr lang="cs-CZ" sz="1200" dirty="0"/>
              <a:t>„Kvalita, kterou znává celá Evropa“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dirty="0"/>
          </a:p>
          <a:p>
            <a:pPr marL="44450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dirty="0"/>
              <a:t>-  Program zaměřený na výrobky s chráněným označením původu (CHOP, CHZO, ZTS) </a:t>
            </a:r>
          </a:p>
          <a:p>
            <a:pPr marL="44450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dirty="0"/>
              <a:t>-  Rozpočet: 3 974 555,68 EUR</a:t>
            </a:r>
          </a:p>
          <a:p>
            <a:pPr marL="444500" lvl="1" indent="0">
              <a:spcAft>
                <a:spcPts val="0"/>
              </a:spcAft>
              <a:buNone/>
            </a:pPr>
            <a:r>
              <a:rPr lang="cs-CZ" sz="1200" dirty="0"/>
              <a:t>-  Doba realizace: 3 roky: 1. 6. 2026 až 31. 5. 2029</a:t>
            </a:r>
          </a:p>
          <a:p>
            <a:pPr lvl="0"/>
            <a:r>
              <a:rPr lang="cs-CZ" sz="1200" b="1" dirty="0"/>
              <a:t>Ukončené programy: </a:t>
            </a:r>
          </a:p>
          <a:p>
            <a:pPr marL="266700" lvl="0" indent="0">
              <a:buNone/>
            </a:pPr>
            <a:r>
              <a:rPr lang="cs-CZ" sz="1200" dirty="0"/>
              <a:t>Propagace spotřeby medu, Propagace ekologického zemědělství a jeho produktů – Přírodní bohatství, Med – zvýšení jeho domácí spotřeby, „Bílé plus“ (Mléko. Velké PLUS pro vás), Řepkový olej – olej nad zlato, Propagační kampaň pro EU systém kvality zemědělských produktů, Kvalitní evropské mléčné výrobky, „Bílé plus“ (Mléko a mléčné výrobky, VELKÉ PLUS pro vás), „Kvalita z Evropy – chutě s příběhem“, „EU Milky </a:t>
            </a:r>
            <a:r>
              <a:rPr lang="cs-CZ" sz="1200" dirty="0" err="1"/>
              <a:t>Way</a:t>
            </a:r>
            <a:r>
              <a:rPr lang="cs-CZ" sz="1200" dirty="0"/>
              <a:t> – EU Mléčná cesta“, „Zrozeno v EU“</a:t>
            </a:r>
          </a:p>
          <a:p>
            <a:pPr>
              <a:buFontTx/>
              <a:buChar char="-"/>
              <a:defRPr/>
            </a:pPr>
            <a:endParaRPr lang="cs-CZ" sz="1200" dirty="0"/>
          </a:p>
          <a:p>
            <a:pPr marL="0" indent="0">
              <a:buNone/>
              <a:defRPr/>
            </a:pPr>
            <a:br>
              <a:rPr lang="cs-CZ" sz="1200" dirty="0"/>
            </a:br>
            <a:endParaRPr lang="cs-CZ" sz="1200" b="1" dirty="0"/>
          </a:p>
          <a:p>
            <a:pPr marL="0" indent="0">
              <a:buNone/>
            </a:pPr>
            <a:r>
              <a:rPr lang="cs-CZ" sz="1200" dirty="0"/>
              <a:t> </a:t>
            </a:r>
          </a:p>
          <a:p>
            <a:pPr marL="0" indent="0">
              <a:buNone/>
            </a:pPr>
            <a:r>
              <a:rPr lang="cs-CZ" sz="1200" noProof="0" dirty="0"/>
              <a:t> </a:t>
            </a:r>
          </a:p>
        </p:txBody>
      </p:sp>
      <p:sp>
        <p:nvSpPr>
          <p:cNvPr id="20" name="Zástupný symbol pro zápatí 19">
            <a:extLst>
              <a:ext uri="{FF2B5EF4-FFF2-40B4-BE49-F238E27FC236}">
                <a16:creationId xmlns:a16="http://schemas.microsoft.com/office/drawing/2014/main" id="{CB3E0D1C-2789-75C9-73BF-C27C5B75A60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693600" y="6300000"/>
            <a:ext cx="4680000" cy="365125"/>
          </a:xfrm>
        </p:spPr>
        <p:txBody>
          <a:bodyPr/>
          <a:lstStyle/>
          <a:p>
            <a:r>
              <a:rPr lang="cs-CZ" dirty="0"/>
              <a:t>Ministerstvo zemědělství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B911945-28CC-3783-EF45-EC67FC325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87" r="19611"/>
          <a:stretch>
            <a:fillRect/>
          </a:stretch>
        </p:blipFill>
        <p:spPr>
          <a:xfrm>
            <a:off x="684000" y="2072211"/>
            <a:ext cx="3038337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0289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A4BA2E-5741-B712-9AE0-5643339E4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6553E34-266B-B9D4-54B1-2F2CCADD3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1"/>
            <a:ext cx="9900000" cy="1029759"/>
          </a:xfrm>
        </p:spPr>
        <p:txBody>
          <a:bodyPr/>
          <a:lstStyle/>
          <a:p>
            <a:r>
              <a:rPr lang="cs-CZ" dirty="0"/>
              <a:t>PROPAGAČNÍ PROGRAMY V </a:t>
            </a:r>
            <a:r>
              <a:rPr lang="cs-CZ"/>
              <a:t>ROCE 2026</a:t>
            </a:r>
            <a:br>
              <a:rPr lang="cs-CZ" dirty="0"/>
            </a:br>
            <a:r>
              <a:rPr lang="cs-CZ" dirty="0"/>
              <a:t>- STATISTIKA</a:t>
            </a:r>
            <a:endParaRPr lang="cs-CZ" noProof="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A50CF14-A757-2FC2-2165-547B56F479B6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286084" y="1649690"/>
            <a:ext cx="7509408" cy="4650310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b="1" dirty="0"/>
              <a:t>Jednoduché programy </a:t>
            </a:r>
            <a:endParaRPr lang="cs-CZ" sz="1200" u="sng" dirty="0"/>
          </a:p>
          <a:p>
            <a:pPr marL="438150" indent="-171450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cs-CZ" sz="1200" dirty="0"/>
              <a:t>jeden nebo více žadatelů z jednoho členského státu </a:t>
            </a:r>
          </a:p>
          <a:p>
            <a:pPr marL="438150" indent="-171450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cs-CZ" sz="1200" dirty="0"/>
          </a:p>
          <a:p>
            <a:pPr marL="438150" indent="-171450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cs-CZ" sz="1200" dirty="0"/>
              <a:t>v roce 2026 předložené 183 programů (326 054 943 EUR), alokováno 95 000 000 EUR (343,22%)</a:t>
            </a:r>
          </a:p>
          <a:p>
            <a:pPr marL="438150" indent="-171450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cs-CZ" sz="1200" dirty="0"/>
              <a:t>nejvíce programů EL (58), IT (43), ES (19), PL (18),  FR (15), PT (6), RO (5), DK (4)</a:t>
            </a:r>
          </a:p>
          <a:p>
            <a:pPr marL="438150" indent="-171450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cs-CZ" sz="1200" dirty="0"/>
              <a:t>zvýšení o 20% oproti rok 2025, organizace ze 17 ČS (v roce 2025 z 20)</a:t>
            </a:r>
          </a:p>
          <a:p>
            <a:pPr marL="438150" indent="-171450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cs-CZ" sz="1200" dirty="0"/>
          </a:p>
          <a:p>
            <a:pPr marL="26670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dirty="0"/>
              <a:t>-   v roce 2025 předloženo 152 programů (294 849 000 EUR), alokováno 87 000 000 EUR (339%)</a:t>
            </a:r>
            <a:br>
              <a:rPr lang="cs-CZ" sz="1200" dirty="0"/>
            </a:br>
            <a:r>
              <a:rPr lang="cs-CZ" sz="1200" dirty="0"/>
              <a:t>-   schváleno 56 programů (91 534 575 EUR – 105%): IM – 24 programů, TC – 36 programů </a:t>
            </a:r>
            <a:br>
              <a:rPr lang="cs-CZ" sz="1200" dirty="0"/>
            </a:br>
            <a:r>
              <a:rPr lang="cs-CZ" sz="1200" dirty="0"/>
              <a:t>-   nejvíce programů EL (14), IT (12), ES (9), FR (8), BE (3), CY (2), CZ, DE, DK, FI, IE,  PT, RO, SI (1) </a:t>
            </a:r>
            <a:br>
              <a:rPr lang="cs-CZ" sz="1200" dirty="0"/>
            </a:br>
            <a:r>
              <a:rPr lang="cs-CZ" sz="1200" dirty="0"/>
              <a:t>-   předloženo o 17% více programů než v roce 2024, všechna témata kromě IM-ORGANIC </a:t>
            </a:r>
            <a:endParaRPr lang="cs-CZ" sz="1200" u="sng"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cs-CZ" sz="1200" b="1"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b="1" dirty="0"/>
              <a:t>Multinárodní programy</a:t>
            </a:r>
          </a:p>
          <a:p>
            <a:pPr marL="438150" indent="-171450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cs-CZ" sz="1200" dirty="0"/>
              <a:t>alespoň dvě organizace z alespoň dvou členských států nebo jedna nebo více organizací na evropské úrovni, více žadatelů z více než jednoho členského státu </a:t>
            </a:r>
          </a:p>
          <a:p>
            <a:pPr marL="438150" indent="-171450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cs-CZ" sz="1200" dirty="0"/>
              <a:t>v roce 2026 předloženo 24 programů (53 724 354,73) alokovaný rozpočet 55 000 000 EUR (97,68%) nejvíce programů EL (5), EX, FR, PL (3), IT, PT, AT (2)</a:t>
            </a:r>
          </a:p>
          <a:p>
            <a:pPr marL="438150" indent="-171450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cs-CZ" sz="1200" dirty="0"/>
              <a:t>snížení o 35% oproti roku 2025 </a:t>
            </a:r>
          </a:p>
          <a:p>
            <a:pPr marL="438150" indent="-171450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endParaRPr lang="cs-CZ" sz="1200" dirty="0"/>
          </a:p>
          <a:p>
            <a:pPr marL="174625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dirty="0"/>
              <a:t>-   v roce 2025 předloženo 37 programů (73 979 902 EUR), alokovaný rozpočet 35 000 000 EUR (211%) </a:t>
            </a:r>
            <a:br>
              <a:rPr lang="cs-CZ" sz="1200" dirty="0"/>
            </a:br>
            <a:r>
              <a:rPr lang="cs-CZ" sz="1200" dirty="0"/>
              <a:t>-   nejvíce programů FR (4), ES (3), BE, DE, IT, EL  (2),  FI (1) </a:t>
            </a:r>
            <a:br>
              <a:rPr lang="cs-CZ" sz="1200" dirty="0"/>
            </a:br>
            <a:r>
              <a:rPr lang="cs-CZ" sz="1200" dirty="0"/>
              <a:t>-   schváleno 16 programů za 39 048 193 EUR (112%): IM – 12 programů, 4 – programy TC </a:t>
            </a:r>
            <a:br>
              <a:rPr lang="cs-CZ" sz="1200" dirty="0"/>
            </a:br>
            <a:r>
              <a:rPr lang="cs-CZ" sz="1200" dirty="0"/>
              <a:t>-   předloženo o 16% více návrhů programů než v roce 2024 (žádný na propagaci IM-ORGANIC nebyl                                         akceptován (předloženy 2 programy)</a:t>
            </a:r>
          </a:p>
          <a:p>
            <a:pPr marL="0" indent="0">
              <a:buNone/>
            </a:pPr>
            <a:r>
              <a:rPr lang="cs-CZ" sz="900" dirty="0"/>
              <a:t>         Pozn.: IM – </a:t>
            </a:r>
            <a:r>
              <a:rPr lang="cs-CZ" sz="900" dirty="0" err="1"/>
              <a:t>Internal</a:t>
            </a:r>
            <a:r>
              <a:rPr lang="cs-CZ" sz="900" dirty="0"/>
              <a:t> Market (vnitřní trh EU), TC – </a:t>
            </a:r>
            <a:r>
              <a:rPr lang="cs-CZ" sz="900" dirty="0" err="1"/>
              <a:t>Third</a:t>
            </a:r>
            <a:r>
              <a:rPr lang="cs-CZ" sz="900" dirty="0"/>
              <a:t> </a:t>
            </a:r>
            <a:r>
              <a:rPr lang="cs-CZ" sz="900" dirty="0" err="1"/>
              <a:t>Countries</a:t>
            </a:r>
            <a:r>
              <a:rPr lang="cs-CZ" sz="900" dirty="0"/>
              <a:t> (třetí země)</a:t>
            </a:r>
          </a:p>
          <a:p>
            <a:pPr marL="0" indent="0">
              <a:buNone/>
            </a:pPr>
            <a:endParaRPr lang="cs-CZ" sz="1200" u="sng" dirty="0"/>
          </a:p>
          <a:p>
            <a:pPr marL="0" indent="0">
              <a:buNone/>
            </a:pPr>
            <a:endParaRPr lang="cs-CZ" sz="1200" noProof="0" dirty="0"/>
          </a:p>
        </p:txBody>
      </p:sp>
      <p:sp>
        <p:nvSpPr>
          <p:cNvPr id="20" name="Zástupný symbol pro zápatí 19">
            <a:extLst>
              <a:ext uri="{FF2B5EF4-FFF2-40B4-BE49-F238E27FC236}">
                <a16:creationId xmlns:a16="http://schemas.microsoft.com/office/drawing/2014/main" id="{DE0837C9-BDDC-FB01-57BD-02CA0F8F03CB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693600" y="6300000"/>
            <a:ext cx="4680000" cy="365125"/>
          </a:xfrm>
        </p:spPr>
        <p:txBody>
          <a:bodyPr/>
          <a:lstStyle/>
          <a:p>
            <a:r>
              <a:rPr lang="cs-CZ" dirty="0"/>
              <a:t>Ministerstvo zemědělství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3D2A991-9B69-5CA5-1DD2-32DE376F2C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42" t="58" r="19348" b="805"/>
          <a:stretch>
            <a:fillRect/>
          </a:stretch>
        </p:blipFill>
        <p:spPr>
          <a:xfrm>
            <a:off x="684000" y="1994845"/>
            <a:ext cx="3038338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3525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472DE-CB62-8617-28B0-AB269EEA10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094C183-F463-C985-59A5-3A36037E7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VÝZVY K PŘEDKLÁDÁNÍ PROGRAMŮ           V ROCE 2026</a:t>
            </a:r>
            <a:endParaRPr lang="cs-CZ" noProof="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2C9A26F-A94B-8AD9-9243-68FDB45E5C1E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288780" y="2124317"/>
            <a:ext cx="6295220" cy="4405955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u="sng" dirty="0"/>
              <a:t>Výzva k předkládání jednoduchých programů</a:t>
            </a:r>
            <a:r>
              <a:rPr lang="cs-CZ" sz="1200" dirty="0"/>
              <a:t> (jeden nebo více žadatelů z jednoho členského státu)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u="sng" dirty="0"/>
              <a:t>Výzva k předkládání složených/multinárodních programů</a:t>
            </a:r>
            <a:r>
              <a:rPr lang="cs-CZ" sz="1200" dirty="0"/>
              <a:t> (více žadatelů z více                  než jednoho členského státu)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dirty="0"/>
              <a:t>Zveřejněny 23. ledna 2026 na webových stránkách Evropské komise a agentury REA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dirty="0"/>
              <a:t>Dne 23. ledna 2026 zveřejněny spolu s tiskovou zprávou na </a:t>
            </a:r>
            <a:r>
              <a:rPr lang="cs-CZ" sz="1200" u="sng" dirty="0">
                <a:hlinkClick r:id="rId2"/>
              </a:rPr>
              <a:t>www.szif.gov.cz</a:t>
            </a:r>
            <a:r>
              <a:rPr lang="cs-CZ" sz="1200" u="sng" dirty="0"/>
              <a:t>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dirty="0"/>
              <a:t>Termín pro předložení návrhu propagačních programů stanoven na 23. dubna 2026      do 17:00 hodin SEČ (středoevropského času) přes elektronický portál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u="sng"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dirty="0"/>
              <a:t>Na propagační programy pro rok 2026 je vyčleněna částka 205 mil. EUR                            (z toho 160 mil. EUR - jednoduché programy na vnitřním trhu a ve třetích zemích;         35 mil. EUR – kampaň „Buy </a:t>
            </a:r>
            <a:r>
              <a:rPr lang="cs-CZ" sz="1200" dirty="0" err="1"/>
              <a:t>European</a:t>
            </a:r>
            <a:r>
              <a:rPr lang="cs-CZ" sz="1200" dirty="0"/>
              <a:t> Food“;  10 mil. EUR – aktivity EU)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dirty="0"/>
              <a:t>AWP pro rok 2027 – jednoduché programy 92 mil. EUR, multinárodní 20 mil. EUR,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200" dirty="0"/>
              <a:t>       Zatím nejsou vyčleněny prostředky na vlastní iniciativy EK, rozhodnutí bude </a:t>
            </a:r>
            <a:r>
              <a:rPr lang="cs-CZ" sz="1200"/>
              <a:t>v říjnu 2026</a:t>
            </a:r>
            <a:endParaRPr lang="cs-CZ" sz="12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200" dirty="0"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dirty="0"/>
              <a:t>SZIF společně s </a:t>
            </a:r>
            <a:r>
              <a:rPr lang="cs-CZ" sz="1200" dirty="0" err="1"/>
              <a:t>MZe</a:t>
            </a:r>
            <a:r>
              <a:rPr lang="cs-CZ" sz="1200" dirty="0"/>
              <a:t> poskytuje v případě zájmu žadatele konzultace k návrhu programu </a:t>
            </a:r>
          </a:p>
          <a:p>
            <a:pPr marL="0" indent="0">
              <a:spcAft>
                <a:spcPts val="0"/>
              </a:spcAft>
              <a:buNone/>
              <a:defRPr/>
            </a:pPr>
            <a:endParaRPr lang="cs-CZ" sz="1050" dirty="0"/>
          </a:p>
          <a:p>
            <a:pPr marL="0" indent="0">
              <a:buNone/>
            </a:pPr>
            <a:endParaRPr lang="cs-CZ" sz="1200" u="sng" dirty="0"/>
          </a:p>
          <a:p>
            <a:pPr marL="0" indent="0">
              <a:buNone/>
            </a:pPr>
            <a:endParaRPr lang="cs-CZ" sz="1200" u="sng" dirty="0"/>
          </a:p>
          <a:p>
            <a:pPr marL="0" indent="0">
              <a:buNone/>
            </a:pPr>
            <a:endParaRPr lang="cs-CZ" sz="1200" noProof="0" dirty="0"/>
          </a:p>
        </p:txBody>
      </p:sp>
      <p:pic>
        <p:nvPicPr>
          <p:cNvPr id="7" name="Zástupný symbol obrázku 6">
            <a:extLst>
              <a:ext uri="{FF2B5EF4-FFF2-40B4-BE49-F238E27FC236}">
                <a16:creationId xmlns:a16="http://schemas.microsoft.com/office/drawing/2014/main" id="{5A6B5395-6BA0-647F-C279-F27D27D5A35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12" r="24412"/>
          <a:stretch/>
        </p:blipFill>
        <p:spPr>
          <a:xfrm>
            <a:off x="684000" y="2067674"/>
            <a:ext cx="3038337" cy="3960000"/>
          </a:xfrm>
        </p:spPr>
      </p:pic>
      <p:sp>
        <p:nvSpPr>
          <p:cNvPr id="20" name="Zástupný symbol pro zápatí 19">
            <a:extLst>
              <a:ext uri="{FF2B5EF4-FFF2-40B4-BE49-F238E27FC236}">
                <a16:creationId xmlns:a16="http://schemas.microsoft.com/office/drawing/2014/main" id="{0376DDFA-49C0-0E2F-CC07-E531306D6671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693600" y="6300000"/>
            <a:ext cx="4680000" cy="365125"/>
          </a:xfrm>
        </p:spPr>
        <p:txBody>
          <a:bodyPr/>
          <a:lstStyle/>
          <a:p>
            <a:r>
              <a:rPr lang="cs-CZ"/>
              <a:t>Ministerstvo zemědělství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1949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0EC71-18E7-D0FB-DB4B-31A6C93CF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314A77E-A17A-66CC-206E-76FDD54C9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POSTOJ ČR K POLITICE PROPAGACE</a:t>
            </a:r>
            <a:br>
              <a:rPr lang="cs-CZ" dirty="0"/>
            </a:br>
            <a:endParaRPr lang="cs-CZ" noProof="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9B40A0C-47F6-A652-BDF0-436D9264370F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434434" y="2055713"/>
            <a:ext cx="6579951" cy="3960000"/>
          </a:xfrm>
        </p:spPr>
        <p:txBody>
          <a:bodyPr/>
          <a:lstStyle/>
          <a:p>
            <a:pPr algn="just"/>
            <a:r>
              <a:rPr lang="cs-CZ" sz="1400" dirty="0"/>
              <a:t>ČR vyjadřuje podporu k alokaci většího množství finančních prostředků na propagaci na vnitřním trhu (omezení nežádoucích dovozů zemědělských produktů a potravin neznámého původu ze třetích zemí).</a:t>
            </a:r>
          </a:p>
          <a:p>
            <a:pPr algn="just"/>
            <a:r>
              <a:rPr lang="cs-CZ" sz="1400" dirty="0"/>
              <a:t>ČR by upřednostňovala při budoucí revizi Politiky propagace systém národních obálek pro programy na vnitřním trhu (rozdělení rozpočtu mezi ČS dle velikosti trhu a počtu obyvatel) – zatím není prioritou EU.</a:t>
            </a:r>
          </a:p>
          <a:p>
            <a:pPr algn="just"/>
            <a:r>
              <a:rPr lang="cs-CZ" sz="1400" dirty="0"/>
              <a:t>Nízká kapitálová kapacita předkládajících organizací – přivítali bychom více plateb ročně jako v minulosti.</a:t>
            </a:r>
          </a:p>
          <a:p>
            <a:pPr algn="just"/>
            <a:r>
              <a:rPr lang="cs-CZ" sz="1400" dirty="0"/>
              <a:t>Příliš obecná propagace místo větší propagace firem či propagovaných produktů.</a:t>
            </a:r>
          </a:p>
          <a:p>
            <a:pPr algn="just"/>
            <a:r>
              <a:rPr lang="cs-CZ" sz="1400" dirty="0"/>
              <a:t>Rozdílné zájmy jednotlivých organizací zastupujících sektor či firem sdružených                      v sektorových organizacích či komorách (možnost sdružování se a předložení programu více organizacemi, z nichž vybraná organizace bude vést projekt).</a:t>
            </a:r>
          </a:p>
          <a:p>
            <a:pPr marL="0" indent="0">
              <a:buNone/>
            </a:pPr>
            <a:endParaRPr lang="cs-CZ" sz="1200" dirty="0"/>
          </a:p>
          <a:p>
            <a:endParaRPr lang="cs-CZ" sz="1200" u="sng" dirty="0"/>
          </a:p>
          <a:p>
            <a:pPr marL="0" indent="0">
              <a:buNone/>
            </a:pPr>
            <a:endParaRPr lang="cs-CZ" sz="1200" u="sng" dirty="0"/>
          </a:p>
          <a:p>
            <a:pPr marL="0" indent="0">
              <a:buNone/>
            </a:pPr>
            <a:endParaRPr lang="cs-CZ" sz="1200" noProof="0" dirty="0"/>
          </a:p>
        </p:txBody>
      </p:sp>
      <p:sp>
        <p:nvSpPr>
          <p:cNvPr id="20" name="Zástupný symbol pro zápatí 19">
            <a:extLst>
              <a:ext uri="{FF2B5EF4-FFF2-40B4-BE49-F238E27FC236}">
                <a16:creationId xmlns:a16="http://schemas.microsoft.com/office/drawing/2014/main" id="{49D4A70D-DF3D-C537-B55A-C1679E570078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693600" y="6300000"/>
            <a:ext cx="4680000" cy="365125"/>
          </a:xfrm>
        </p:spPr>
        <p:txBody>
          <a:bodyPr/>
          <a:lstStyle/>
          <a:p>
            <a:r>
              <a:rPr lang="cs-CZ"/>
              <a:t>Ministerstvo zemědělství</a:t>
            </a:r>
            <a:endParaRPr lang="cs-CZ" dirty="0"/>
          </a:p>
        </p:txBody>
      </p:sp>
      <p:pic>
        <p:nvPicPr>
          <p:cNvPr id="4" name="Zástupný symbol obrázku 6">
            <a:extLst>
              <a:ext uri="{FF2B5EF4-FFF2-40B4-BE49-F238E27FC236}">
                <a16:creationId xmlns:a16="http://schemas.microsoft.com/office/drawing/2014/main" id="{D8A35BC8-F739-2964-4733-D09CCFAECE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8" r="28878"/>
          <a:stretch/>
        </p:blipFill>
        <p:spPr>
          <a:xfrm>
            <a:off x="693600" y="1917163"/>
            <a:ext cx="3038337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1795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1B64B-0F25-2578-6973-4DBE4EC16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C77BF6-E451-B278-DF70-83A496267B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POSTOJ ČR K POLITICE PROPAGACE</a:t>
            </a:r>
            <a:br>
              <a:rPr lang="cs-CZ" dirty="0"/>
            </a:br>
            <a:endParaRPr lang="cs-CZ" noProof="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D497C7-F8C7-1CAF-E781-7E9727AABC6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070294" y="2132410"/>
            <a:ext cx="6926782" cy="3960000"/>
          </a:xfrm>
        </p:spPr>
        <p:txBody>
          <a:bodyPr/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1400" dirty="0"/>
              <a:t>Omezené zdroje pro jednoduché programy na vnitřním trhu – cca 50% celkového rozpočtu –   i v případě získání dostatečného počtu bodů nemohou být programy realizovány z důvodu vyčerpání finančních zdrojů; pro žadatele z ČR je vnitřní trh velmi důležitý s ohledem na uplatnění domácí produkce na trhu a orientaci výrobců především na domácí trh (souvislost se soběstačností a podpory domácí kvalitní produkce).</a:t>
            </a:r>
          </a:p>
          <a:p>
            <a:pPr algn="just"/>
            <a:r>
              <a:rPr lang="cs-CZ" sz="1400" dirty="0"/>
              <a:t>Preferovaná teritoria z hlediska EU mohou být jiná než jsou preference ČS, jsou pro některé ČS často exportně nedostupná a komplikovaná, ČR preferuje tradiční obchodní partnery (okolní státy – DE, SK, PL, HU), země Balkánského poloostrova, arabsky mluvící země (Libanon, Saudská Arábie, Omán, S.A.E.), země severní Afriky, bývalé státy SNS – Kazachstán, Tádžikistán, </a:t>
            </a:r>
            <a:r>
              <a:rPr lang="cs-CZ" sz="1400" dirty="0" err="1"/>
              <a:t>Azerbajdžán</a:t>
            </a:r>
            <a:r>
              <a:rPr lang="cs-CZ" sz="1400" dirty="0"/>
              <a:t>, Gruzie, Moldávie).</a:t>
            </a:r>
          </a:p>
          <a:p>
            <a:pPr algn="just"/>
            <a:r>
              <a:rPr lang="cs-CZ" sz="1400" dirty="0"/>
              <a:t>ČR je nadále pro všeobecnou propagaci bez vyloučení určitých skupin produktů – např. masných výrobků, vína apod.</a:t>
            </a:r>
          </a:p>
          <a:p>
            <a:pPr algn="just"/>
            <a:endParaRPr lang="cs-CZ" sz="1200" dirty="0"/>
          </a:p>
          <a:p>
            <a:pPr algn="just"/>
            <a:endParaRPr lang="cs-CZ" sz="1200" u="sng" dirty="0"/>
          </a:p>
          <a:p>
            <a:pPr marL="0" indent="0" algn="just">
              <a:buNone/>
            </a:pPr>
            <a:endParaRPr lang="cs-CZ" sz="1200" u="sng" dirty="0"/>
          </a:p>
          <a:p>
            <a:pPr marL="0" indent="0" algn="just">
              <a:buNone/>
            </a:pPr>
            <a:endParaRPr lang="cs-CZ" sz="1200" noProof="0" dirty="0"/>
          </a:p>
        </p:txBody>
      </p:sp>
      <p:pic>
        <p:nvPicPr>
          <p:cNvPr id="7" name="Zástupný symbol obrázku 6">
            <a:extLst>
              <a:ext uri="{FF2B5EF4-FFF2-40B4-BE49-F238E27FC236}">
                <a16:creationId xmlns:a16="http://schemas.microsoft.com/office/drawing/2014/main" id="{36446C1C-4FD1-29A7-814B-CE18784908F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78" r="28878"/>
          <a:stretch/>
        </p:blipFill>
        <p:spPr>
          <a:xfrm>
            <a:off x="684000" y="1922017"/>
            <a:ext cx="3038337" cy="3960000"/>
          </a:xfrm>
        </p:spPr>
      </p:pic>
      <p:sp>
        <p:nvSpPr>
          <p:cNvPr id="20" name="Zástupný symbol pro zápatí 19">
            <a:extLst>
              <a:ext uri="{FF2B5EF4-FFF2-40B4-BE49-F238E27FC236}">
                <a16:creationId xmlns:a16="http://schemas.microsoft.com/office/drawing/2014/main" id="{84DE9552-0E40-72B0-60AE-58C9AE05F261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693600" y="6300000"/>
            <a:ext cx="4680000" cy="365125"/>
          </a:xfrm>
        </p:spPr>
        <p:txBody>
          <a:bodyPr/>
          <a:lstStyle/>
          <a:p>
            <a:r>
              <a:rPr lang="cs-CZ" dirty="0"/>
              <a:t>Ministerstvo zemědělství</a:t>
            </a:r>
          </a:p>
        </p:txBody>
      </p:sp>
    </p:spTree>
    <p:extLst>
      <p:ext uri="{BB962C8B-B14F-4D97-AF65-F5344CB8AC3E}">
        <p14:creationId xmlns:p14="http://schemas.microsoft.com/office/powerpoint/2010/main" val="1077179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DC5CE-D86B-EFA0-9A4B-309DB7819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D51916-6008-6295-703D-802619786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DŮLEŽITÉ ASPEKTY REALIZACE PROGRAMŮ</a:t>
            </a:r>
            <a:endParaRPr lang="cs-CZ" noProof="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3D4769A-D118-A08E-3F53-82BCBF558BE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175490" y="2199381"/>
            <a:ext cx="6690984" cy="4222683"/>
          </a:xfrm>
        </p:spPr>
        <p:txBody>
          <a:bodyPr/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cs-CZ" sz="1400" dirty="0"/>
              <a:t>Dostatečná finanční stabilita a kredibilita předkládající organizace včetně nutnosti její reprezentativnosti – organizace zastupující v ČS daný sektor</a:t>
            </a:r>
          </a:p>
          <a:p>
            <a:pPr algn="just"/>
            <a:r>
              <a:rPr lang="cs-CZ" sz="1400" dirty="0"/>
              <a:t>Problematika spolupráce agentury a žadatele před předložením projektu – střet zájmů</a:t>
            </a:r>
          </a:p>
          <a:p>
            <a:pPr algn="just"/>
            <a:r>
              <a:rPr lang="cs-CZ" sz="1400" dirty="0"/>
              <a:t>Dostatečná personální kapacita předkládající organizace pro administraci  </a:t>
            </a:r>
            <a:br>
              <a:rPr lang="cs-CZ" sz="1400" dirty="0"/>
            </a:br>
            <a:r>
              <a:rPr lang="cs-CZ" sz="1400" dirty="0"/>
              <a:t>a kontrolu  v průběhu projektu</a:t>
            </a:r>
          </a:p>
          <a:p>
            <a:pPr algn="just"/>
            <a:r>
              <a:rPr lang="cs-CZ" sz="1400" dirty="0"/>
              <a:t>Provedení výběrového řízení na implementující agenturu – dle platného ZVZ</a:t>
            </a:r>
          </a:p>
          <a:p>
            <a:pPr algn="just"/>
            <a:r>
              <a:rPr lang="cs-CZ" sz="1400" dirty="0"/>
              <a:t>Jasné určení, jaká opatření bude realizovat implementující agentura, případně jaká opatření navrhující organizace vlastními kapacitami</a:t>
            </a:r>
          </a:p>
          <a:p>
            <a:pPr algn="just"/>
            <a:r>
              <a:rPr lang="cs-CZ" sz="1400" dirty="0"/>
              <a:t>Kontrola na místě z pohledu předkládající organizace (delegování                   </a:t>
            </a:r>
            <a:br>
              <a:rPr lang="cs-CZ" sz="1400" dirty="0"/>
            </a:br>
            <a:r>
              <a:rPr lang="cs-CZ" sz="1400" dirty="0"/>
              <a:t>pravomocí na implementující agenturu, otázky důvěry, průběžné kontroly vynaložených nákladů, problematika plateb ve třetích zemích)</a:t>
            </a:r>
          </a:p>
          <a:p>
            <a:endParaRPr lang="cs-CZ" sz="1200" dirty="0"/>
          </a:p>
          <a:p>
            <a:endParaRPr lang="cs-CZ" sz="1200" u="sng" dirty="0"/>
          </a:p>
          <a:p>
            <a:pPr marL="0" indent="0">
              <a:buNone/>
            </a:pPr>
            <a:endParaRPr lang="cs-CZ" sz="1200" u="sng" dirty="0"/>
          </a:p>
          <a:p>
            <a:pPr marL="0" indent="0">
              <a:buNone/>
            </a:pPr>
            <a:endParaRPr lang="cs-CZ" sz="1200" noProof="0" dirty="0"/>
          </a:p>
        </p:txBody>
      </p:sp>
      <p:sp>
        <p:nvSpPr>
          <p:cNvPr id="20" name="Zástupný symbol pro zápatí 19">
            <a:extLst>
              <a:ext uri="{FF2B5EF4-FFF2-40B4-BE49-F238E27FC236}">
                <a16:creationId xmlns:a16="http://schemas.microsoft.com/office/drawing/2014/main" id="{966BDB99-0626-9136-CBBC-B998FA2DBE6A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693600" y="6300000"/>
            <a:ext cx="4680000" cy="365125"/>
          </a:xfrm>
        </p:spPr>
        <p:txBody>
          <a:bodyPr/>
          <a:lstStyle/>
          <a:p>
            <a:r>
              <a:rPr lang="cs-CZ"/>
              <a:t>Ministerstvo zemědělství</a:t>
            </a:r>
            <a:endParaRPr lang="cs-CZ" dirty="0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2085998C-1C60-E814-7394-8590AACE93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" y="1985844"/>
            <a:ext cx="3187514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61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3EEFD7-E82C-1D76-8119-1F016C049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DF6EA7-10B6-A9D3-1678-D6F9A366F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00" y="619932"/>
            <a:ext cx="9900000" cy="599268"/>
          </a:xfrm>
        </p:spPr>
        <p:txBody>
          <a:bodyPr/>
          <a:lstStyle/>
          <a:p>
            <a:r>
              <a:rPr lang="cs-CZ" dirty="0"/>
              <a:t>KDE HLEDAT INFORMACE O POLITICE PROPAGACE EU</a:t>
            </a:r>
            <a:endParaRPr lang="cs-CZ" noProof="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BA0E3B0-80EE-DEB7-A267-0D17B1E009E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288779" y="2448000"/>
            <a:ext cx="6295220" cy="3960000"/>
          </a:xfrm>
        </p:spPr>
        <p:txBody>
          <a:bodyPr/>
          <a:lstStyle/>
          <a:p>
            <a:pPr marL="360000" indent="-36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cs-CZ" altLang="cs-CZ" sz="1200" b="1" dirty="0"/>
              <a:t>Evropská komise</a:t>
            </a:r>
          </a:p>
          <a:p>
            <a:pPr marL="352425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altLang="cs-CZ" sz="1200" dirty="0">
                <a:hlinkClick r:id="rId2"/>
              </a:rPr>
              <a:t>https://agriculture.ec.europa.eu/common-agricultural-policy/market-measures/promotion-eu-farm-products_en</a:t>
            </a:r>
            <a:endParaRPr lang="cs-CZ" altLang="cs-CZ" sz="1200" dirty="0"/>
          </a:p>
          <a:p>
            <a:pPr marL="352425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altLang="cs-CZ" sz="1200" dirty="0"/>
          </a:p>
          <a:p>
            <a:pPr marL="352425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altLang="cs-CZ" sz="1200" dirty="0"/>
          </a:p>
          <a:p>
            <a:pPr marL="360000" indent="-36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cs-CZ" sz="1200" b="1" dirty="0" err="1"/>
              <a:t>European</a:t>
            </a:r>
            <a:r>
              <a:rPr lang="cs-CZ" sz="1200" b="1" dirty="0"/>
              <a:t> </a:t>
            </a:r>
            <a:r>
              <a:rPr lang="cs-CZ" sz="1200" b="1" dirty="0" err="1"/>
              <a:t>Research</a:t>
            </a:r>
            <a:r>
              <a:rPr lang="cs-CZ" sz="1200" b="1" dirty="0"/>
              <a:t> </a:t>
            </a:r>
            <a:r>
              <a:rPr lang="cs-CZ" sz="1200" b="1" dirty="0" err="1"/>
              <a:t>Executive</a:t>
            </a:r>
            <a:r>
              <a:rPr lang="cs-CZ" sz="1200" b="1" dirty="0"/>
              <a:t> </a:t>
            </a:r>
            <a:r>
              <a:rPr lang="cs-CZ" sz="1200" b="1" dirty="0" err="1"/>
              <a:t>Agency</a:t>
            </a:r>
            <a:r>
              <a:rPr lang="cs-CZ" sz="1200" b="1" dirty="0"/>
              <a:t> (REA)</a:t>
            </a:r>
            <a:r>
              <a:rPr lang="cs-CZ" altLang="cs-CZ" sz="1200" b="1" dirty="0"/>
              <a:t>    </a:t>
            </a:r>
          </a:p>
          <a:p>
            <a:pPr marL="352425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altLang="cs-CZ" sz="1200" u="sng" dirty="0">
                <a:solidFill>
                  <a:schemeClr val="accent1"/>
                </a:solidFill>
                <a:hlinkClick r:id="rId3"/>
              </a:rPr>
              <a:t>https://rea.ec.europa.eu/funding-and-grants/promotion-agricultural-products-0_en</a:t>
            </a:r>
            <a:endParaRPr lang="cs-CZ" altLang="cs-CZ" sz="1200" u="sng" dirty="0">
              <a:solidFill>
                <a:schemeClr val="accent1"/>
              </a:solidFill>
            </a:endParaRPr>
          </a:p>
          <a:p>
            <a:pPr marL="352425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altLang="cs-CZ" sz="1200" u="sng" dirty="0">
              <a:solidFill>
                <a:schemeClr val="accent1"/>
              </a:solidFill>
            </a:endParaRPr>
          </a:p>
          <a:p>
            <a:pPr marL="352425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altLang="cs-CZ" sz="1200" u="sng" dirty="0">
              <a:solidFill>
                <a:schemeClr val="accent1"/>
              </a:solidFill>
            </a:endParaRPr>
          </a:p>
          <a:p>
            <a:pPr marL="360000" indent="-3600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cs-CZ" altLang="cs-CZ" sz="1200" b="1" dirty="0"/>
              <a:t>Státní zemědělský intervenční fond (SZIF)</a:t>
            </a:r>
          </a:p>
          <a:p>
            <a:pPr marL="355600" indent="-1778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altLang="cs-CZ" sz="1200" b="1" dirty="0"/>
              <a:t>    </a:t>
            </a:r>
            <a:r>
              <a:rPr lang="cs-CZ" sz="1200" dirty="0">
                <a:hlinkClick r:id="rId4"/>
              </a:rPr>
              <a:t>Propagace zemědělských produktů - Státní zemědělský intervenční fond (szif.gov.cz)</a:t>
            </a:r>
            <a:endParaRPr lang="cs-CZ" sz="1200" dirty="0"/>
          </a:p>
          <a:p>
            <a:pPr marL="352425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altLang="cs-CZ" sz="1200" u="sng" dirty="0">
              <a:solidFill>
                <a:schemeClr val="accent1"/>
              </a:solidFill>
            </a:endParaRPr>
          </a:p>
          <a:p>
            <a:pPr marL="352425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altLang="cs-CZ" sz="1200" u="sng" dirty="0">
              <a:solidFill>
                <a:schemeClr val="accent1"/>
              </a:solidFill>
            </a:endParaRPr>
          </a:p>
          <a:p>
            <a:pPr marL="0" indent="0">
              <a:buNone/>
            </a:pPr>
            <a:endParaRPr lang="cs-CZ" sz="1200" dirty="0"/>
          </a:p>
          <a:p>
            <a:endParaRPr lang="cs-CZ" sz="1200" u="sng" dirty="0"/>
          </a:p>
          <a:p>
            <a:pPr marL="0" indent="0">
              <a:buNone/>
            </a:pPr>
            <a:endParaRPr lang="cs-CZ" sz="1200" u="sng" dirty="0"/>
          </a:p>
          <a:p>
            <a:pPr marL="0" indent="0">
              <a:buNone/>
            </a:pPr>
            <a:endParaRPr lang="cs-CZ" sz="1200" noProof="0" dirty="0"/>
          </a:p>
        </p:txBody>
      </p:sp>
      <p:pic>
        <p:nvPicPr>
          <p:cNvPr id="7" name="Zástupný symbol obrázku 6">
            <a:extLst>
              <a:ext uri="{FF2B5EF4-FFF2-40B4-BE49-F238E27FC236}">
                <a16:creationId xmlns:a16="http://schemas.microsoft.com/office/drawing/2014/main" id="{B4119DDE-020B-FBF1-19D4-9D02094E4CA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" r="2981"/>
          <a:stretch/>
        </p:blipFill>
        <p:spPr>
          <a:xfrm>
            <a:off x="684000" y="2051490"/>
            <a:ext cx="3038337" cy="3960000"/>
          </a:xfrm>
        </p:spPr>
      </p:pic>
      <p:sp>
        <p:nvSpPr>
          <p:cNvPr id="20" name="Zástupný symbol pro zápatí 19">
            <a:extLst>
              <a:ext uri="{FF2B5EF4-FFF2-40B4-BE49-F238E27FC236}">
                <a16:creationId xmlns:a16="http://schemas.microsoft.com/office/drawing/2014/main" id="{368687B0-1414-DDA1-E219-26160904C811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693600" y="6300000"/>
            <a:ext cx="4680000" cy="365125"/>
          </a:xfrm>
        </p:spPr>
        <p:txBody>
          <a:bodyPr/>
          <a:lstStyle/>
          <a:p>
            <a:r>
              <a:rPr lang="cs-CZ"/>
              <a:t>Ministerstvo zemědělství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504959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ástupný symbol pro obsah 2">
            <a:extLst>
              <a:ext uri="{FF2B5EF4-FFF2-40B4-BE49-F238E27FC236}">
                <a16:creationId xmlns:a16="http://schemas.microsoft.com/office/drawing/2014/main" id="{78819B76-FCCF-20DD-93BA-079BCCC645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00000" y="4889060"/>
            <a:ext cx="5400000" cy="1223416"/>
          </a:xfrm>
        </p:spPr>
        <p:txBody>
          <a:bodyPr>
            <a:normAutofit fontScale="70000" lnSpcReduction="20000"/>
          </a:bodyPr>
          <a:lstStyle/>
          <a:p>
            <a:r>
              <a:rPr lang="cs-CZ" noProof="0" dirty="0"/>
              <a:t>Kontakty:</a:t>
            </a:r>
          </a:p>
          <a:p>
            <a:r>
              <a:rPr lang="cs-CZ" dirty="0"/>
              <a:t>Dr. Ing. Emerich Vacek, tel. 221 812 097 emerich.vacek@mze.gov.cz</a:t>
            </a:r>
            <a:endParaRPr lang="cs-CZ" noProof="0" dirty="0"/>
          </a:p>
          <a:p>
            <a:r>
              <a:rPr lang="cs-CZ" noProof="0" dirty="0"/>
              <a:t>Ing. Bc. Jitka Borkovcová, tel. 221 812 582 jitka.borkovcova@mze.gov.cz</a:t>
            </a:r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D127878-7249-41F4-8CBC-B5C81373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0000" y="2761200"/>
            <a:ext cx="5400000" cy="1918800"/>
          </a:xfrm>
        </p:spPr>
        <p:txBody>
          <a:bodyPr/>
          <a:lstStyle/>
          <a:p>
            <a:r>
              <a:rPr lang="cs-CZ" noProof="0" dirty="0"/>
              <a:t>Děkuji</a:t>
            </a:r>
            <a:br>
              <a:rPr lang="cs-CZ" noProof="0" dirty="0"/>
            </a:br>
            <a:r>
              <a:rPr lang="cs-CZ" noProof="0" dirty="0"/>
              <a:t>za pozornost</a:t>
            </a:r>
          </a:p>
        </p:txBody>
      </p:sp>
      <p:pic>
        <p:nvPicPr>
          <p:cNvPr id="3" name="Obrázek 10">
            <a:extLst>
              <a:ext uri="{FF2B5EF4-FFF2-40B4-BE49-F238E27FC236}">
                <a16:creationId xmlns:a16="http://schemas.microsoft.com/office/drawing/2014/main" id="{DCF5D074-8B93-96CE-A1BB-EE85390CBF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84000" y="641675"/>
            <a:ext cx="2768600" cy="157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387024"/>
      </p:ext>
    </p:extLst>
  </p:cSld>
  <p:clrMapOvr>
    <a:masterClrMapping/>
  </p:clrMapOvr>
</p:sld>
</file>

<file path=ppt/theme/theme1.xml><?xml version="1.0" encoding="utf-8"?>
<a:theme xmlns:a="http://schemas.openxmlformats.org/drawingml/2006/main" name="JVS PPT Dark">
  <a:themeElements>
    <a:clrScheme name="JVS PPT Dark">
      <a:dk1>
        <a:srgbClr val="FFFFFF"/>
      </a:dk1>
      <a:lt1>
        <a:srgbClr val="0C1838"/>
      </a:lt1>
      <a:dk2>
        <a:srgbClr val="A7A9B3"/>
      </a:dk2>
      <a:lt2>
        <a:srgbClr val="545860"/>
      </a:lt2>
      <a:accent1>
        <a:srgbClr val="00469B"/>
      </a:accent1>
      <a:accent2>
        <a:srgbClr val="D70C0F"/>
      </a:accent2>
      <a:accent3>
        <a:srgbClr val="F8C2B9"/>
      </a:accent3>
      <a:accent4>
        <a:srgbClr val="680526"/>
      </a:accent4>
      <a:accent5>
        <a:srgbClr val="9EC8E9"/>
      </a:accent5>
      <a:accent6>
        <a:srgbClr val="545860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marL="263525" indent="-263525" algn="l">
          <a:spcBef>
            <a:spcPts val="1000"/>
          </a:spcBef>
          <a:spcAft>
            <a:spcPts val="1000"/>
          </a:spcAft>
          <a:buFont typeface="Wingdings" panose="05000000000000000000" pitchFamily="2" charset="2"/>
          <a:buChar char="§"/>
          <a:defRPr sz="2000"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70000" indent="-270000" algn="l">
          <a:spcBef>
            <a:spcPts val="1000"/>
          </a:spcBef>
          <a:spcAft>
            <a:spcPts val="1000"/>
          </a:spcAft>
          <a:buSzPct val="100000"/>
          <a:buFont typeface="Wingdings" panose="05000000000000000000" pitchFamily="2" charset="2"/>
          <a:buChar char="§"/>
          <a:defRPr sz="20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šablona JVS PPT prezentace_CZ" id="{C4EB6D70-DBDE-405D-9424-F8D14BB97FD8}" vid="{43990F75-7D03-489F-91B0-AE7CD756A42B}"/>
    </a:ext>
  </a:extLst>
</a:theme>
</file>

<file path=ppt/theme/theme2.xml><?xml version="1.0" encoding="utf-8"?>
<a:theme xmlns:a="http://schemas.openxmlformats.org/drawingml/2006/main" name="JVS PPS Light">
  <a:themeElements>
    <a:clrScheme name="JVS PPT Light">
      <a:dk1>
        <a:srgbClr val="545860"/>
      </a:dk1>
      <a:lt1>
        <a:srgbClr val="FFFFFF"/>
      </a:lt1>
      <a:dk2>
        <a:srgbClr val="0C1838"/>
      </a:dk2>
      <a:lt2>
        <a:srgbClr val="A7A9B3"/>
      </a:lt2>
      <a:accent1>
        <a:srgbClr val="00469B"/>
      </a:accent1>
      <a:accent2>
        <a:srgbClr val="D70C0F"/>
      </a:accent2>
      <a:accent3>
        <a:srgbClr val="F8C2B9"/>
      </a:accent3>
      <a:accent4>
        <a:srgbClr val="680526"/>
      </a:accent4>
      <a:accent5>
        <a:srgbClr val="9EC8E9"/>
      </a:accent5>
      <a:accent6>
        <a:srgbClr val="545860"/>
      </a:accent6>
      <a:hlink>
        <a:srgbClr val="00469B"/>
      </a:hlink>
      <a:folHlink>
        <a:srgbClr val="00469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marL="263525" indent="-263525" algn="l">
          <a:spcBef>
            <a:spcPts val="1000"/>
          </a:spcBef>
          <a:spcAft>
            <a:spcPts val="1000"/>
          </a:spcAft>
          <a:buFont typeface="Wingdings" panose="05000000000000000000" pitchFamily="2" charset="2"/>
          <a:buChar char="§"/>
          <a:defRPr sz="20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marL="270000" indent="-270000" algn="l">
          <a:spcBef>
            <a:spcPts val="1000"/>
          </a:spcBef>
          <a:spcAft>
            <a:spcPts val="1000"/>
          </a:spcAft>
          <a:buSzPct val="100000"/>
          <a:buFont typeface="Wingdings" panose="05000000000000000000" pitchFamily="2" charset="2"/>
          <a:buChar char="§"/>
          <a:defRPr sz="2000" dirty="0" err="1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šablona JVS PPT prezentace_CZ" id="{C4EB6D70-DBDE-405D-9424-F8D14BB97FD8}" vid="{C0D3A434-AB62-478E-9CAD-FFC66E8CA216}"/>
    </a:ext>
  </a:extLst>
</a:theme>
</file>

<file path=ppt/theme/theme3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330bf4c-7d0e-4728-ac38-8ec30312c613" xsi:nil="true"/>
    <lcf76f155ced4ddcb4097134ff3c332f xmlns="299abc7f-d377-4404-be4d-881a1d984be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E80F5F6C5CE5F4782D8DC573FB786A0" ma:contentTypeVersion="13" ma:contentTypeDescription="Vytvoří nový dokument" ma:contentTypeScope="" ma:versionID="1e8c46afbba36249238a220260ef93fe">
  <xsd:schema xmlns:xsd="http://www.w3.org/2001/XMLSchema" xmlns:xs="http://www.w3.org/2001/XMLSchema" xmlns:p="http://schemas.microsoft.com/office/2006/metadata/properties" xmlns:ns2="299abc7f-d377-4404-be4d-881a1d984be2" xmlns:ns3="f330bf4c-7d0e-4728-ac38-8ec30312c613" targetNamespace="http://schemas.microsoft.com/office/2006/metadata/properties" ma:root="true" ma:fieldsID="9108133b2e86912415609010c01ef5d1" ns2:_="" ns3:_="">
    <xsd:import namespace="299abc7f-d377-4404-be4d-881a1d984be2"/>
    <xsd:import namespace="f330bf4c-7d0e-4728-ac38-8ec30312c61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9abc7f-d377-4404-be4d-881a1d984b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Značky obrázků" ma:readOnly="false" ma:fieldId="{5cf76f15-5ced-4ddc-b409-7134ff3c332f}" ma:taxonomyMulti="true" ma:sspId="8390ab5a-1228-4de9-8883-f9df055fbe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9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30bf4c-7d0e-4728-ac38-8ec30312c613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33ca556-8394-4238-b5f5-3f207949b0ff}" ma:internalName="TaxCatchAll" ma:showField="CatchAllData" ma:web="f330bf4c-7d0e-4728-ac38-8ec30312c61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D19C120-5274-443A-93A6-139E5591E124}">
  <ds:schemaRefs>
    <ds:schemaRef ds:uri="http://schemas.openxmlformats.org/package/2006/metadata/core-properties"/>
    <ds:schemaRef ds:uri="http://purl.org/dc/elements/1.1/"/>
    <ds:schemaRef ds:uri="http://www.w3.org/XML/1998/namespace"/>
    <ds:schemaRef ds:uri="http://purl.org/dc/terms/"/>
    <ds:schemaRef ds:uri="f330bf4c-7d0e-4728-ac38-8ec30312c613"/>
    <ds:schemaRef ds:uri="http://schemas.microsoft.com/office/2006/documentManagement/types"/>
    <ds:schemaRef ds:uri="299abc7f-d377-4404-be4d-881a1d984be2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C91B0F1-BDD1-486A-BD8F-8AC4E1CC69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E4E893C-289F-4583-95CE-9B70C321AE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9abc7f-d377-4404-be4d-881a1d984be2"/>
    <ds:schemaRef ds:uri="f330bf4c-7d0e-4728-ac38-8ec30312c61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ppt-prezentace-jvs-ceska-verze</Template>
  <TotalTime>539</TotalTime>
  <Words>1541</Words>
  <Application>Microsoft Office PowerPoint</Application>
  <PresentationFormat>Širokoúhlá obrazovka</PresentationFormat>
  <Paragraphs>123</Paragraphs>
  <Slides>11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11</vt:i4>
      </vt:variant>
    </vt:vector>
  </HeadingPairs>
  <TitlesOfParts>
    <vt:vector size="16" baseType="lpstr">
      <vt:lpstr>Aptos</vt:lpstr>
      <vt:lpstr>Arial</vt:lpstr>
      <vt:lpstr>Wingdings</vt:lpstr>
      <vt:lpstr>JVS PPT Dark</vt:lpstr>
      <vt:lpstr>JVS PPS Light</vt:lpstr>
      <vt:lpstr>WORKSHOP-  INFO DAY POLITIKA PROPAGACE EU</vt:lpstr>
      <vt:lpstr>OBSAH</vt:lpstr>
      <vt:lpstr>OBECNÉ INFORMACE Politika propagace EU </vt:lpstr>
      <vt:lpstr>PROPAGAČNÍ PROGRAMY  SCHVÁLENÉ V ČR </vt:lpstr>
      <vt:lpstr>PROPAGAČNÍ PROGRAMY V ROCE 2026 - STATISTIKA</vt:lpstr>
      <vt:lpstr>VÝZVY K PŘEDKLÁDÁNÍ PROGRAMŮ           V ROCE 2026</vt:lpstr>
      <vt:lpstr>POSTOJ ČR K POLITICE PROPAGACE </vt:lpstr>
      <vt:lpstr>POSTOJ ČR K POLITICE PROPAGACE </vt:lpstr>
      <vt:lpstr>DŮLEŽITÉ ASPEKTY REALIZACE PROGRAMŮ</vt:lpstr>
      <vt:lpstr>KDE HLEDAT INFORMACE O POLITICE PROPAGACE EU</vt:lpstr>
      <vt:lpstr>Děkuji za pozornost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Vacek Emerich</dc:creator>
  <cp:keywords/>
  <dc:description/>
  <cp:lastModifiedBy>Poláčková Helena Mgr.</cp:lastModifiedBy>
  <cp:revision>3</cp:revision>
  <cp:lastPrinted>2026-05-19T09:13:42Z</cp:lastPrinted>
  <dcterms:created xsi:type="dcterms:W3CDTF">2026-05-06T12:26:23Z</dcterms:created>
  <dcterms:modified xsi:type="dcterms:W3CDTF">2026-09-15T14:50:32Z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0x0101009E80F5F6C5CE5F4782D8DC573FB786A0</vt:lpwstr>
  </property>
  <property fmtid="{D5CDD505-2E9C-101B-9397-08002B2CF9AE}" pid="3" name="MediaServiceImageTags">
    <vt:lpwstr/>
  </property>
  <property fmtid="{D5CDD505-2E9C-101B-9397-08002B2CF9AE}" pid="4" name="MSIP_Label_b3564849-fbfc-4795-ad59-055bb350645f_Enabled">
    <vt:lpwstr>true</vt:lpwstr>
  </property>
  <property fmtid="{D5CDD505-2E9C-101B-9397-08002B2CF9AE}" pid="5" name="MSIP_Label_b3564849-fbfc-4795-ad59-055bb350645f_SetDate">
    <vt:lpwstr>2025-11-05T08:47:26Z</vt:lpwstr>
  </property>
  <property fmtid="{D5CDD505-2E9C-101B-9397-08002B2CF9AE}" pid="6" name="MSIP_Label_b3564849-fbfc-4795-ad59-055bb350645f_Method">
    <vt:lpwstr>Standard</vt:lpwstr>
  </property>
  <property fmtid="{D5CDD505-2E9C-101B-9397-08002B2CF9AE}" pid="7" name="MSIP_Label_b3564849-fbfc-4795-ad59-055bb350645f_Name">
    <vt:lpwstr>M102S01</vt:lpwstr>
  </property>
  <property fmtid="{D5CDD505-2E9C-101B-9397-08002B2CF9AE}" pid="8" name="MSIP_Label_b3564849-fbfc-4795-ad59-055bb350645f_SiteId">
    <vt:lpwstr>65154e19-ce31-44e2-97af-2480f4c17f95</vt:lpwstr>
  </property>
  <property fmtid="{D5CDD505-2E9C-101B-9397-08002B2CF9AE}" pid="9" name="MSIP_Label_b3564849-fbfc-4795-ad59-055bb350645f_ActionId">
    <vt:lpwstr>a46c3e65-4ee5-4762-a82b-3d1c88712a7f</vt:lpwstr>
  </property>
  <property fmtid="{D5CDD505-2E9C-101B-9397-08002B2CF9AE}" pid="10" name="MSIP_Label_b3564849-fbfc-4795-ad59-055bb350645f_ContentBits">
    <vt:lpwstr>0</vt:lpwstr>
  </property>
  <property fmtid="{D5CDD505-2E9C-101B-9397-08002B2CF9AE}" pid="11" name="MSIP_Label_b3564849-fbfc-4795-ad59-055bb350645f_Tag">
    <vt:lpwstr>10, 3, 0, 1</vt:lpwstr>
  </property>
  <property fmtid="{D5CDD505-2E9C-101B-9397-08002B2CF9AE}" pid="12" name="xd_ProgID">
    <vt:lpwstr/>
  </property>
  <property fmtid="{D5CDD505-2E9C-101B-9397-08002B2CF9AE}" pid="13" name="ComplianceAssetId">
    <vt:lpwstr/>
  </property>
  <property fmtid="{D5CDD505-2E9C-101B-9397-08002B2CF9AE}" pid="14" name="TemplateUrl">
    <vt:lpwstr/>
  </property>
  <property fmtid="{D5CDD505-2E9C-101B-9397-08002B2CF9AE}" pid="15" name="_ExtendedDescription">
    <vt:lpwstr/>
  </property>
  <property fmtid="{D5CDD505-2E9C-101B-9397-08002B2CF9AE}" pid="16" name="TriggerFlowInfo">
    <vt:lpwstr/>
  </property>
  <property fmtid="{D5CDD505-2E9C-101B-9397-08002B2CF9AE}" pid="17" name="xd_Signature">
    <vt:lpwstr/>
  </property>
  <property fmtid="{D5CDD505-2E9C-101B-9397-08002B2CF9AE}" pid="18" name="MSIP_Label_239d554d-d720-408f-a503-c83424d8e5d7_Enabled">
    <vt:lpwstr>true</vt:lpwstr>
  </property>
  <property fmtid="{D5CDD505-2E9C-101B-9397-08002B2CF9AE}" pid="19" name="MSIP_Label_239d554d-d720-408f-a503-c83424d8e5d7_SetDate">
    <vt:lpwstr>2026-04-09T19:40:57Z</vt:lpwstr>
  </property>
  <property fmtid="{D5CDD505-2E9C-101B-9397-08002B2CF9AE}" pid="20" name="MSIP_Label_239d554d-d720-408f-a503-c83424d8e5d7_Method">
    <vt:lpwstr>Privileged</vt:lpwstr>
  </property>
  <property fmtid="{D5CDD505-2E9C-101B-9397-08002B2CF9AE}" pid="21" name="MSIP_Label_239d554d-d720-408f-a503-c83424d8e5d7_Name">
    <vt:lpwstr>Interní</vt:lpwstr>
  </property>
  <property fmtid="{D5CDD505-2E9C-101B-9397-08002B2CF9AE}" pid="22" name="MSIP_Label_239d554d-d720-408f-a503-c83424d8e5d7_SiteId">
    <vt:lpwstr>e84ea0de-38e7-4864-b153-a909a7746ff0</vt:lpwstr>
  </property>
  <property fmtid="{D5CDD505-2E9C-101B-9397-08002B2CF9AE}" pid="23" name="MSIP_Label_239d554d-d720-408f-a503-c83424d8e5d7_ActionId">
    <vt:lpwstr>f7ad1a67-55b7-49d4-8427-9c600157703c</vt:lpwstr>
  </property>
  <property fmtid="{D5CDD505-2E9C-101B-9397-08002B2CF9AE}" pid="24" name="MSIP_Label_239d554d-d720-408f-a503-c83424d8e5d7_ContentBits">
    <vt:lpwstr>0</vt:lpwstr>
  </property>
  <property fmtid="{D5CDD505-2E9C-101B-9397-08002B2CF9AE}" pid="25" name="MSIP_Label_239d554d-d720-408f-a503-c83424d8e5d7_Tag">
    <vt:lpwstr>10, 0, 1, 1</vt:lpwstr>
  </property>
  <property fmtid="{D5CDD505-2E9C-101B-9397-08002B2CF9AE}" pid="26" name="MSIP_Label_ef39f71f-e64d-4c74-bf23-a9d7326c3889_Enabled">
    <vt:lpwstr>true</vt:lpwstr>
  </property>
  <property fmtid="{D5CDD505-2E9C-101B-9397-08002B2CF9AE}" pid="27" name="MSIP_Label_ef39f71f-e64d-4c74-bf23-a9d7326c3889_SetDate">
    <vt:lpwstr>2026-08-20T16:36:15Z</vt:lpwstr>
  </property>
  <property fmtid="{D5CDD505-2E9C-101B-9397-08002B2CF9AE}" pid="28" name="MSIP_Label_ef39f71f-e64d-4c74-bf23-a9d7326c3889_Method">
    <vt:lpwstr>Standard</vt:lpwstr>
  </property>
  <property fmtid="{D5CDD505-2E9C-101B-9397-08002B2CF9AE}" pid="29" name="MSIP_Label_ef39f71f-e64d-4c74-bf23-a9d7326c3889_Name">
    <vt:lpwstr>VEŘEJNÉ</vt:lpwstr>
  </property>
  <property fmtid="{D5CDD505-2E9C-101B-9397-08002B2CF9AE}" pid="30" name="MSIP_Label_ef39f71f-e64d-4c74-bf23-a9d7326c3889_SiteId">
    <vt:lpwstr>7c0de962-bcda-4490-991f-b971afe61ed9</vt:lpwstr>
  </property>
  <property fmtid="{D5CDD505-2E9C-101B-9397-08002B2CF9AE}" pid="31" name="MSIP_Label_ef39f71f-e64d-4c74-bf23-a9d7326c3889_ActionId">
    <vt:lpwstr>47cf6958-0ff2-46c9-abe6-00bee8b2aadc</vt:lpwstr>
  </property>
  <property fmtid="{D5CDD505-2E9C-101B-9397-08002B2CF9AE}" pid="32" name="MSIP_Label_ef39f71f-e64d-4c74-bf23-a9d7326c3889_ContentBits">
    <vt:lpwstr>0</vt:lpwstr>
  </property>
  <property fmtid="{D5CDD505-2E9C-101B-9397-08002B2CF9AE}" pid="33" name="MSIP_Label_ef39f71f-e64d-4c74-bf23-a9d7326c3889_Tag">
    <vt:lpwstr>10, 3, 0, 1</vt:lpwstr>
  </property>
</Properties>
</file>